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62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742"/>
    <a:srgbClr val="714391"/>
    <a:srgbClr val="22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87742"/>
            </a:solidFill>
            <a:ln>
              <a:noFill/>
            </a:ln>
            <a:effectLst/>
          </c:spPr>
          <c:invertIfNegative val="0"/>
          <c:cat>
            <c:numRef>
              <c:f>Blad1!$A$2:$A$11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Blad1!$B$2:$B$11</c:f>
              <c:numCache>
                <c:formatCode>#\ ##0\ "kr"</c:formatCode>
                <c:ptCount val="10"/>
                <c:pt idx="0">
                  <c:v>1427448</c:v>
                </c:pt>
                <c:pt idx="1">
                  <c:v>2046036</c:v>
                </c:pt>
                <c:pt idx="2">
                  <c:v>3310599</c:v>
                </c:pt>
                <c:pt idx="3">
                  <c:v>1706103</c:v>
                </c:pt>
                <c:pt idx="4">
                  <c:v>3651654</c:v>
                </c:pt>
                <c:pt idx="5">
                  <c:v>2978734</c:v>
                </c:pt>
                <c:pt idx="6">
                  <c:v>2589073</c:v>
                </c:pt>
                <c:pt idx="7">
                  <c:v>8177560</c:v>
                </c:pt>
                <c:pt idx="8">
                  <c:v>2796293</c:v>
                </c:pt>
                <c:pt idx="9">
                  <c:v>9485562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1-4238-B541-D6EB9313F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9772703"/>
        <c:axId val="1269300399"/>
      </c:barChart>
      <c:catAx>
        <c:axId val="2039772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69300399"/>
        <c:crosses val="autoZero"/>
        <c:auto val="1"/>
        <c:lblAlgn val="ctr"/>
        <c:lblOffset val="100"/>
        <c:noMultiLvlLbl val="0"/>
      </c:catAx>
      <c:valAx>
        <c:axId val="1269300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kr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9772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3A06-73FC-475F-8B76-21C9A49B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9B0BDF-8686-476C-9DE2-7012DBB03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77DC7-CE38-478A-BC44-1141BB1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3EB05-8CA0-4722-8AE8-F037DF8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5EFB-4991-4C89-9C00-F909AEF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6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5D52B-73F0-4B22-99A4-72ED575F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2C0BE5-E9FB-42E0-8B64-B3319A54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3A2C5-27D8-4B56-8647-1DFD8E2B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3744B-F249-4AEB-AD49-9CB2AB76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E2CE9-2838-46A7-8BD8-D65FCD9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2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B308BD-F6EA-42F5-9B8B-9E12CA6E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DEA775-A5AB-46F8-B889-15B4AA17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A7B32-40ED-4105-B88F-5825DA7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404E8-BA9D-4DAD-8902-D4AFD6A6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7C836-442F-496E-A0D3-6CF1652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6995A-02BC-4823-8DE1-21FEBFF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0FBE8-55AA-4B17-AD43-288D8E6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463FE-2BE6-48C1-9B98-D39F532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4A119-6D04-4629-AEDA-84B10258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DC329-E263-49E3-897F-0CD6CA3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BD86F-8195-453B-B280-769D893F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1E5D9C-91B8-44A3-A0C2-8CBDA161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49952-20FF-487A-9193-82EC35A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30801F-5E71-4F99-A290-3ABCC14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4814-1B18-4194-B2EE-4A4EC7BA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9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ABE7D-8A2C-4729-84C9-65DEE60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11B60-7EBF-461F-9FE4-283A52FA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139BD4-F85E-475F-B04B-207B814E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D84BDA-6E80-4482-A150-D62D9CF5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44412-C235-47F5-9E0D-A4F9BBE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23CBD-8A5C-470E-87B7-7F7B7D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9AA7-D9D5-4356-A041-399C108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295CB-A815-4178-A47D-64B183C8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E48B09-AB1D-4F5D-9E83-A14775D4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A8C3F1-A97F-4EA7-AB89-8C27DFCD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9DC50B-AB5A-4B67-A6AE-A909E88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E556CA-7BD7-4F1C-AF55-337CCF94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BA1FE0-059B-4020-9E57-A99AB2A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5E04DF-C878-4CF5-ACAE-1593D7D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BEE97-9D6D-414A-9FFF-C7546F2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DACE7A-2068-462E-9EF3-B694868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18A4C4-E23E-443B-BBBB-DAABDC75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7FF53-78AA-4C4C-ADC6-0E86C2A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8ECDD1-481A-48AD-8E6D-9FF5816B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7554E5-4839-41B1-B6A4-149FDD8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DD442-AE3F-4CEF-A1E8-ECDBC76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22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6DE8C-D4B7-4A62-AC65-C6994FE0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5B8EE-4C53-4657-A02C-92839AE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40151-C980-4893-A732-7D9D9963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8AE2DF-D84D-4408-92E2-A96D485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0257C-53A9-4FAB-B70D-9FEF0D7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F61C7-1867-4993-84B1-C5BE099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951E7-0A72-4F7F-A4FD-5B50EFBF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3F3A80-5741-4D86-B844-133A1797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9F50C0-8C81-4341-917F-85E06EC9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D4BEC1-26EF-4D1F-97AC-EA970DA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45CFC-F9FC-4B27-BD78-EB6A5720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BA6FB-F4C0-481D-AA0C-3744317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7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87555E1-2583-40FC-96F0-752548D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529FD5-0A86-4B25-BFEF-0EE4C432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89B7-F31C-4CDA-80D5-2B15D8BB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F37-6085-4BBB-92CE-EDA1DE7FA246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2A2DFA-705D-420C-AC1E-60BCFC2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1BBE2-D911-49A0-BCD7-BFB60B8C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20E61-ADDF-A3CF-3292-8BB87328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a, hus, clipart, tecknad serie&#10;&#10;Automatiskt genererad beskrivning">
            <a:extLst>
              <a:ext uri="{FF2B5EF4-FFF2-40B4-BE49-F238E27FC236}">
                <a16:creationId xmlns:a16="http://schemas.microsoft.com/office/drawing/2014/main" id="{58615A43-1617-96BF-765D-3A021915F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333" y="70104"/>
            <a:ext cx="4942296" cy="6513395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1891852-9892-7BAB-EC03-BB6D350C4D37}"/>
              </a:ext>
            </a:extLst>
          </p:cNvPr>
          <p:cNvSpPr txBox="1">
            <a:spLocks/>
          </p:cNvSpPr>
          <p:nvPr/>
        </p:nvSpPr>
        <p:spPr>
          <a:xfrm>
            <a:off x="775536" y="2698257"/>
            <a:ext cx="5802546" cy="8112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07E43E71-4B65-DFDF-24C3-31A950629B8D}"/>
              </a:ext>
            </a:extLst>
          </p:cNvPr>
          <p:cNvSpPr txBox="1">
            <a:spLocks/>
          </p:cNvSpPr>
          <p:nvPr/>
        </p:nvSpPr>
        <p:spPr>
          <a:xfrm>
            <a:off x="775536" y="4705988"/>
            <a:ext cx="5442384" cy="6173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Distriktsstämma 2024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FAFF8C3B-B0EE-D5D1-7682-3F17A068D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24F60-6C48-A908-C531-8E75D1F8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508AB220-A9A0-5CE8-CDDF-CA16B4930C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64F3F904-8D8A-A09F-5F5E-EC836E6AD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Skadeutfall 2023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0AF049-EC08-0271-BC4B-BC313507E8CE}"/>
              </a:ext>
            </a:extLst>
          </p:cNvPr>
          <p:cNvSpPr txBox="1"/>
          <p:nvPr/>
        </p:nvSpPr>
        <p:spPr>
          <a:xfrm>
            <a:off x="717975" y="1620641"/>
            <a:ext cx="401264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Hög skadekostnad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totalbrand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mindre bränder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Kostsamma vattenskador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Naturskador 6 gånger dyrare än för 20 år sedan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 inbrott och skadegörelse</a:t>
            </a:r>
          </a:p>
        </p:txBody>
      </p:sp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F39DD2CF-9F98-D836-AD1C-63426EFDA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2FFD56A-1EA7-CF0F-082C-71068705A57C}"/>
              </a:ext>
            </a:extLst>
          </p:cNvPr>
          <p:cNvSpPr txBox="1"/>
          <p:nvPr/>
        </p:nvSpPr>
        <p:spPr>
          <a:xfrm>
            <a:off x="2362650" y="6316824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 till distriktsstämmorna 2024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2BE5071-B785-A67F-8DED-274FCAFFA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604722"/>
              </p:ext>
            </p:extLst>
          </p:nvPr>
        </p:nvGraphicFramePr>
        <p:xfrm>
          <a:off x="5001208" y="1427584"/>
          <a:ext cx="5174827" cy="478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298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5BF3-88CD-5C2D-1BED-A5EEBB544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E383A065-3172-60DE-657C-EB3150D6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61E6572E-5C94-0365-B53B-162EC3A77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Striktare tolkning av villkor</a:t>
            </a:r>
          </a:p>
        </p:txBody>
      </p:sp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5E287047-5350-0535-E7AB-6C0BE2400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C06F0BC-A611-A8A8-8550-D1F2928E86B0}"/>
              </a:ext>
            </a:extLst>
          </p:cNvPr>
          <p:cNvSpPr txBox="1"/>
          <p:nvPr/>
        </p:nvSpPr>
        <p:spPr>
          <a:xfrm>
            <a:off x="2362650" y="6316824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 till distriktsstämmorna 2024</a:t>
            </a:r>
          </a:p>
        </p:txBody>
      </p:sp>
      <p:pic>
        <p:nvPicPr>
          <p:cNvPr id="4" name="Bildobjekt 3" descr="En bild som visar golv, inomhus&#10;&#10;Automatiskt genererad beskrivning">
            <a:extLst>
              <a:ext uri="{FF2B5EF4-FFF2-40B4-BE49-F238E27FC236}">
                <a16:creationId xmlns:a16="http://schemas.microsoft.com/office/drawing/2014/main" id="{80BF9AAA-9760-D9AD-C00E-88F774134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4" y="1450457"/>
            <a:ext cx="3164631" cy="2373474"/>
          </a:xfrm>
          <a:prstGeom prst="rect">
            <a:avLst/>
          </a:prstGeom>
        </p:spPr>
      </p:pic>
      <p:pic>
        <p:nvPicPr>
          <p:cNvPr id="5" name="Bildobjekt 4" descr="En bild som visar inomhus, diskho, badkar, bad&#10;&#10;Automatiskt genererad beskrivning">
            <a:extLst>
              <a:ext uri="{FF2B5EF4-FFF2-40B4-BE49-F238E27FC236}">
                <a16:creationId xmlns:a16="http://schemas.microsoft.com/office/drawing/2014/main" id="{A9F051C0-3AEC-C736-89FB-0EFC30978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79" y="3943350"/>
            <a:ext cx="3164631" cy="2373474"/>
          </a:xfrm>
          <a:prstGeom prst="rect">
            <a:avLst/>
          </a:prstGeom>
        </p:spPr>
      </p:pic>
      <p:pic>
        <p:nvPicPr>
          <p:cNvPr id="6" name="Platshållare för innehåll 8" descr="En bild som visar vägg, inomhus, byggnad, trappsteg&#10;&#10;Automatiskt genererad beskrivning">
            <a:extLst>
              <a:ext uri="{FF2B5EF4-FFF2-40B4-BE49-F238E27FC236}">
                <a16:creationId xmlns:a16="http://schemas.microsoft.com/office/drawing/2014/main" id="{C82EF331-E0D3-9304-CA42-3FE3FC2AF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9" y="1508886"/>
            <a:ext cx="3609825" cy="48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AEE3F-8DBD-4624-D98F-73B5A388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1087AC78-F212-6BCD-08B0-E50203BAB5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2CB09BF5-F3C6-A9C9-230F-A4D50BC82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Förmånligt att förebygga skador</a:t>
            </a:r>
          </a:p>
        </p:txBody>
      </p:sp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191FC8A7-79A3-1DD1-3F77-E2748FBFD8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BF241CB-6F1E-0D58-A272-979F5832DB65}"/>
              </a:ext>
            </a:extLst>
          </p:cNvPr>
          <p:cNvSpPr txBox="1"/>
          <p:nvPr/>
        </p:nvSpPr>
        <p:spPr>
          <a:xfrm>
            <a:off x="2362650" y="6316824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 till distriktsstämmorna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0049EB1-44DD-C59B-FDEA-25645580DE71}"/>
              </a:ext>
            </a:extLst>
          </p:cNvPr>
          <p:cNvSpPr txBox="1"/>
          <p:nvPr/>
        </p:nvSpPr>
        <p:spPr>
          <a:xfrm>
            <a:off x="717974" y="1620641"/>
            <a:ext cx="829056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3200" dirty="0"/>
              <a:t>Säkerhetsrabatt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Samla upp till 30% rabatt på försäkringspremien genom säkerhetsåtgärder</a:t>
            </a: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3200" dirty="0">
                <a:ea typeface="Tahoma" panose="020B0604030504040204" pitchFamily="34" charset="0"/>
                <a:cs typeface="Tahoma" panose="020B0604030504040204" pitchFamily="34" charset="0"/>
              </a:rPr>
              <a:t>Investeringsbidrag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Få tillbaka 50% (max 10 000 kr) av kostnaden för vattenfelsbrytare, inbrotts- och brandlarm.</a:t>
            </a:r>
          </a:p>
        </p:txBody>
      </p:sp>
    </p:spTree>
    <p:extLst>
      <p:ext uri="{BB962C8B-B14F-4D97-AF65-F5344CB8AC3E}">
        <p14:creationId xmlns:p14="http://schemas.microsoft.com/office/powerpoint/2010/main" val="55977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043B-5968-DFBB-7EF7-CA50F7BEE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8176399B-5994-1D40-B602-3282105FF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7154AF49-214F-C2E8-E3C4-3C15B55A1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Nytt el-besiktningsprotokoll</a:t>
            </a:r>
          </a:p>
        </p:txBody>
      </p:sp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9FEEEEC1-5462-FA8F-25D7-EE69A8609D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7C13F65-00E5-A3FB-0B11-BE9E57902B79}"/>
              </a:ext>
            </a:extLst>
          </p:cNvPr>
          <p:cNvSpPr txBox="1"/>
          <p:nvPr/>
        </p:nvSpPr>
        <p:spPr>
          <a:xfrm>
            <a:off x="2362650" y="6316824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 till distriktsstämmorna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2882E6F-8972-3AEA-D7C2-28BA7C6F0974}"/>
              </a:ext>
            </a:extLst>
          </p:cNvPr>
          <p:cNvSpPr txBox="1"/>
          <p:nvPr/>
        </p:nvSpPr>
        <p:spPr>
          <a:xfrm>
            <a:off x="717974" y="1620641"/>
            <a:ext cx="829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Framtaget av försäkringskansliet och LF Halland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Besiktning av el-installatör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Godkänd el-anläggning ger 5% i säkerhetsrabatt på försäkringspremien</a:t>
            </a:r>
          </a:p>
        </p:txBody>
      </p:sp>
    </p:spTree>
    <p:extLst>
      <p:ext uri="{BB962C8B-B14F-4D97-AF65-F5344CB8AC3E}">
        <p14:creationId xmlns:p14="http://schemas.microsoft.com/office/powerpoint/2010/main" val="120017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11BE-857B-CC67-9CA2-AB54A115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A1A10DC0-E8C7-169E-08B6-235FF64FB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01910E7A-F757-118C-AAB3-AB9C28D49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Återbäring</a:t>
            </a:r>
          </a:p>
        </p:txBody>
      </p:sp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78B1A2D-05E1-2574-1D81-98FB61191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4245242-10DA-7390-4C68-2D9AE9420AD8}"/>
              </a:ext>
            </a:extLst>
          </p:cNvPr>
          <p:cNvSpPr txBox="1"/>
          <p:nvPr/>
        </p:nvSpPr>
        <p:spPr>
          <a:xfrm>
            <a:off x="2362650" y="6316824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 till distriktsstämmorna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534658C-82D3-52A7-55AC-EC1B4D288799}"/>
              </a:ext>
            </a:extLst>
          </p:cNvPr>
          <p:cNvSpPr txBox="1"/>
          <p:nvPr/>
        </p:nvSpPr>
        <p:spPr>
          <a:xfrm>
            <a:off x="717974" y="1620641"/>
            <a:ext cx="829056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 Halland har under 2023 lämnat skadebonus och återbäring.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 av inbetald försäkringspremie för 2023 – avdragen på fakturan för 2024</a:t>
            </a:r>
          </a:p>
        </p:txBody>
      </p:sp>
    </p:spTree>
    <p:extLst>
      <p:ext uri="{BB962C8B-B14F-4D97-AF65-F5344CB8AC3E}">
        <p14:creationId xmlns:p14="http://schemas.microsoft.com/office/powerpoint/2010/main" val="88017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6AA4C-94F4-6989-AFAE-DDAF91AA5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1AF220E4-F2D2-87F2-4A95-BEA6345788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51A92C71-87FB-3196-439C-C4492794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2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Gå utbildningen Säker </a:t>
            </a:r>
            <a:r>
              <a:rPr lang="sv-SE" sz="3200" b="1" dirty="0" err="1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föreningsgård</a:t>
            </a:r>
            <a:endParaRPr lang="sv-SE" sz="3200" b="1" dirty="0">
              <a:solidFill>
                <a:srgbClr val="0877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5684F4B0-71A0-DABD-C112-78E0F84C3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55E63A-0C9E-4C1C-550D-88F3481A44AD}"/>
              </a:ext>
            </a:extLst>
          </p:cNvPr>
          <p:cNvSpPr txBox="1"/>
          <p:nvPr/>
        </p:nvSpPr>
        <p:spPr>
          <a:xfrm>
            <a:off x="2362650" y="6316824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 till distriktsstämmorna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3F8C54A-DFA7-085B-7053-582360B58C0A}"/>
              </a:ext>
            </a:extLst>
          </p:cNvPr>
          <p:cNvSpPr txBox="1"/>
          <p:nvPr/>
        </p:nvSpPr>
        <p:spPr>
          <a:xfrm>
            <a:off x="717974" y="1620641"/>
            <a:ext cx="829056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kostnadsfri distans utbildning för att höja kunskaperna kring de vanligaste skaderiskerna i bygdegården, hur dessa förebyggs och hur er försäkring gäller.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 de sex lektionerna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Intyga tio skadeförebyggande krav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Certifierad i tre år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självriskcheck värde 11 400 kr och 20% tillbaka av försäkringspremien för aktuellt år</a:t>
            </a:r>
          </a:p>
          <a:p>
            <a:pPr algn="ctr"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sakerforeningsgard.se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C911481-0D38-E75B-8FC3-1A24FEB10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4" y="2730325"/>
            <a:ext cx="2486709" cy="173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57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7B11-858A-F965-6D5F-5F6DAF639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4C47ED23-2EA2-7A92-A19B-ADE8E8DBC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B389DA3-39EA-4E5B-DCC7-F81491DA6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2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över försäkringen</a:t>
            </a:r>
          </a:p>
        </p:txBody>
      </p:sp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DE265384-C6C4-9874-9C2F-7485FAB80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896529D-0CFB-24E1-8A29-9256D3553F63}"/>
              </a:ext>
            </a:extLst>
          </p:cNvPr>
          <p:cNvSpPr txBox="1"/>
          <p:nvPr/>
        </p:nvSpPr>
        <p:spPr>
          <a:xfrm>
            <a:off x="2362650" y="6316824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Försäkringsrapport till distriktsstämmorna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EC58F01-9BE3-1E10-230C-6F1A1E30969D}"/>
              </a:ext>
            </a:extLst>
          </p:cNvPr>
          <p:cNvSpPr txBox="1"/>
          <p:nvPr/>
        </p:nvSpPr>
        <p:spPr>
          <a:xfrm>
            <a:off x="717974" y="1620641"/>
            <a:ext cx="82905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Hela styrelsen har ansvar för försäkringen. Gå igenom försäkringsspecifikationen på styrelsemötet en gång per år.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Ändringar i byggnaden/byggnaderna?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Annan verksamhet än sedvanlig bygdegårdsverksamhet?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Uppdatera </a:t>
            </a:r>
            <a:r>
              <a:rPr lang="sv-S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försäkringsteckningen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minst vart 10:e år</a:t>
            </a:r>
          </a:p>
        </p:txBody>
      </p:sp>
    </p:spTree>
    <p:extLst>
      <p:ext uri="{BB962C8B-B14F-4D97-AF65-F5344CB8AC3E}">
        <p14:creationId xmlns:p14="http://schemas.microsoft.com/office/powerpoint/2010/main" val="238394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D4922D71-E5C7-4214-9FC9-92A428436603}"/>
              </a:ext>
            </a:extLst>
          </p:cNvPr>
          <p:cNvSpPr txBox="1">
            <a:spLocks/>
          </p:cNvSpPr>
          <p:nvPr/>
        </p:nvSpPr>
        <p:spPr>
          <a:xfrm>
            <a:off x="2002246" y="5732038"/>
            <a:ext cx="8187508" cy="8975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Sverige!</a:t>
            </a:r>
          </a:p>
        </p:txBody>
      </p:sp>
      <p:pic>
        <p:nvPicPr>
          <p:cNvPr id="8" name="Bildobjekt 7" descr="En bild som visar klädsel, fotbeklädnader, rita, illustration&#10;&#10;Automatiskt genererad beskrivning">
            <a:extLst>
              <a:ext uri="{FF2B5EF4-FFF2-40B4-BE49-F238E27FC236}">
                <a16:creationId xmlns:a16="http://schemas.microsoft.com/office/drawing/2014/main" id="{45628F1F-12FE-1C7B-3158-FA4E77F9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/>
        </p:blipFill>
        <p:spPr>
          <a:xfrm>
            <a:off x="3881357" y="158130"/>
            <a:ext cx="6189334" cy="525951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9934B6DD-550C-976D-88E4-009E67F9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bruari 15.potx" id="{AB7FC55D-CF29-4E7C-AE2A-B06014555060}" vid="{05DADDDE-92CF-4D23-8B8F-F4D132BC1E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538DFFA08B84448C5F49C44F7B183E" ma:contentTypeVersion="17" ma:contentTypeDescription="Skapa ett nytt dokument." ma:contentTypeScope="" ma:versionID="bc53f2c80cce8fbf466b96f98b0292c1">
  <xsd:schema xmlns:xsd="http://www.w3.org/2001/XMLSchema" xmlns:xs="http://www.w3.org/2001/XMLSchema" xmlns:p="http://schemas.microsoft.com/office/2006/metadata/properties" xmlns:ns2="59bbdd79-6f4a-4a6e-b1d9-b441abd1efee" xmlns:ns3="1e597df5-34a5-4b24-91cd-47cea9678cc6" targetNamespace="http://schemas.microsoft.com/office/2006/metadata/properties" ma:root="true" ma:fieldsID="c02b7aed3d466ff664cdc497f0181b91" ns2:_="" ns3:_="">
    <xsd:import namespace="59bbdd79-6f4a-4a6e-b1d9-b441abd1efee"/>
    <xsd:import namespace="1e597df5-34a5-4b24-91cd-47cea967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dd79-6f4a-4a6e-b1d9-b441abd1ef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672a8c-7d30-473e-8da9-d8e2f4b88b7a}" ma:internalName="TaxCatchAll" ma:showField="CatchAllData" ma:web="59bbdd79-6f4a-4a6e-b1d9-b441abd1e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97df5-34a5-4b24-91cd-47cea967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db06c86-01e5-4316-8dec-3ed9d9491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bbdd79-6f4a-4a6e-b1d9-b441abd1efee" xsi:nil="true"/>
    <lcf76f155ced4ddcb4097134ff3c332f xmlns="1e597df5-34a5-4b24-91cd-47cea9678c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577621-740A-449E-8F4B-F2E52227C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dd79-6f4a-4a6e-b1d9-b441abd1efee"/>
    <ds:schemaRef ds:uri="1e597df5-34a5-4b24-91cd-47cea967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6300FA-C085-407D-8944-14CEE72BF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5E12D-5C61-43B1-826B-98CD1DFB443C}">
  <ds:schemaRefs>
    <ds:schemaRef ds:uri="http://schemas.microsoft.com/office/2006/metadata/properties"/>
    <ds:schemaRef ds:uri="http://schemas.microsoft.com/office/infopath/2007/PartnerControls"/>
    <ds:schemaRef ds:uri="59bbdd79-6f4a-4a6e-b1d9-b441abd1efee"/>
    <ds:schemaRef ds:uri="1e597df5-34a5-4b24-91cd-47cea9678c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Februari 15</Template>
  <TotalTime>1</TotalTime>
  <Words>240</Words>
  <Application>Microsoft Office PowerPoint</Application>
  <PresentationFormat>Bredbild</PresentationFormat>
  <Paragraphs>42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Info - Föreningsförsäkringar</dc:creator>
  <cp:lastModifiedBy>Info - Föreningsförsäkringar</cp:lastModifiedBy>
  <cp:revision>2</cp:revision>
  <dcterms:created xsi:type="dcterms:W3CDTF">2024-02-19T12:47:29Z</dcterms:created>
  <dcterms:modified xsi:type="dcterms:W3CDTF">2024-02-19T12:48:31Z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0x01010002538DFFA08B84448C5F49C44F7B183E</vt:lpwstr>
  </property>
  <property fmtid="{D5CDD505-2E9C-101B-9397-08002B2CF9AE}" pid="3" name="MediaServiceImageTags">
    <vt:lpwstr/>
  </property>
</Properties>
</file>