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70" r:id="rId6"/>
    <p:sldId id="282" r:id="rId7"/>
    <p:sldId id="283" r:id="rId8"/>
    <p:sldId id="284" r:id="rId9"/>
    <p:sldId id="271" r:id="rId10"/>
    <p:sldId id="287" r:id="rId11"/>
    <p:sldId id="276" r:id="rId12"/>
    <p:sldId id="279" r:id="rId13"/>
    <p:sldId id="289" r:id="rId14"/>
    <p:sldId id="288" r:id="rId15"/>
    <p:sldId id="280" r:id="rId16"/>
    <p:sldId id="278" r:id="rId17"/>
    <p:sldId id="281" r:id="rId18"/>
    <p:sldId id="290" r:id="rId19"/>
    <p:sldId id="262" r:id="rId20"/>
    <p:sldId id="274" r:id="rId2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742"/>
    <a:srgbClr val="229947"/>
    <a:srgbClr val="7143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81" d="100"/>
          <a:sy n="81" d="100"/>
        </p:scale>
        <p:origin x="-80"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60F3A06-73FC-475F-8B76-21C9A49B2F3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C89B0BDF-8686-476C-9DE2-7012DBB03D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F7477DC7-CE38-478A-BC44-1141BB1D0BE9}"/>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5" name="Platshållare för sidfot 4">
            <a:extLst>
              <a:ext uri="{FF2B5EF4-FFF2-40B4-BE49-F238E27FC236}">
                <a16:creationId xmlns:a16="http://schemas.microsoft.com/office/drawing/2014/main" xmlns="" id="{67A3EB05-8CA0-4722-8AE8-F037DF8DAF2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67075EFB-4991-4C89-9C00-F909AEFC2423}"/>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1703612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B85D52B-73F0-4B22-99A4-72ED575F599B}"/>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BC2C0BE5-E9FB-42E0-8B64-B3319A54F8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8C43A2C5-27D8-4B56-8647-1DFD8E2BF183}"/>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5" name="Platshållare för sidfot 4">
            <a:extLst>
              <a:ext uri="{FF2B5EF4-FFF2-40B4-BE49-F238E27FC236}">
                <a16:creationId xmlns:a16="http://schemas.microsoft.com/office/drawing/2014/main" xmlns="" id="{1753744B-F249-4AEB-AD49-9CB2AB76040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40EE2CE9-2838-46A7-8BD8-D65FCD9F4E3F}"/>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255427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AAB308BD-F6EA-42F5-9B8B-9E12CA6E1DE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CFDEA775-A5AB-46F8-B889-15B4AA17F8CD}"/>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DBAA7B32-40ED-4105-B88F-5825DA730AB2}"/>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5" name="Platshållare för sidfot 4">
            <a:extLst>
              <a:ext uri="{FF2B5EF4-FFF2-40B4-BE49-F238E27FC236}">
                <a16:creationId xmlns:a16="http://schemas.microsoft.com/office/drawing/2014/main" xmlns="" id="{139404E8-BA9D-4DAD-8902-D4AFD6A62CB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ABB7C836-442F-496E-A0D3-6CF1652F0C48}"/>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283255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D876995A-02BC-4823-8DE1-21FEBFF7B03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4B60FBE8-55AA-4B17-AD43-288D8E63B98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648463FE-2BE6-48C1-9B98-D39F532433CF}"/>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5" name="Platshållare för sidfot 4">
            <a:extLst>
              <a:ext uri="{FF2B5EF4-FFF2-40B4-BE49-F238E27FC236}">
                <a16:creationId xmlns:a16="http://schemas.microsoft.com/office/drawing/2014/main" xmlns="" id="{2A94A119-6D04-4629-AEDA-84B102588EA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973DC329-E263-49E3-897F-0CD6CA3DFD63}"/>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579158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91BBD86F-8195-453B-B280-769D893F4B5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731E5D9C-91B8-44A3-A0C2-8CBDA161E7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xmlns="" id="{FA949952-20FF-487A-9193-82EC35A573AA}"/>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5" name="Platshållare för sidfot 4">
            <a:extLst>
              <a:ext uri="{FF2B5EF4-FFF2-40B4-BE49-F238E27FC236}">
                <a16:creationId xmlns:a16="http://schemas.microsoft.com/office/drawing/2014/main" xmlns="" id="{5530801F-5E71-4F99-A290-3ABCC146901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73A34814-1B18-4194-B2EE-4A4EC7BADF57}"/>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173399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60DABE7D-8A2C-4729-84C9-65DEE605793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83711B60-7EBF-461F-9FE4-283A52FAF61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xmlns="" id="{4B139BD4-F85E-475F-B04B-207B814E686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xmlns="" id="{B0D84BDA-6E80-4482-A150-D62D9CF55F66}"/>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6" name="Platshållare för sidfot 5">
            <a:extLst>
              <a:ext uri="{FF2B5EF4-FFF2-40B4-BE49-F238E27FC236}">
                <a16:creationId xmlns:a16="http://schemas.microsoft.com/office/drawing/2014/main" xmlns="" id="{B9744412-C235-47F5-9E0D-A4F9BBEC7DF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EC323CBD-8A5C-470E-87B7-7F7B7D97F119}"/>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2031917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3219AA7-D9D5-4356-A041-399C10843CE4}"/>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416295CB-A815-4178-A47D-64B183C80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xmlns="" id="{55E48B09-AB1D-4F5D-9E83-A14775D4BCD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xmlns="" id="{4BA8C3F1-A97F-4EA7-AB89-8C27DFCD08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xmlns="" id="{B99DC50B-AB5A-4B67-A6AE-A909E88CDC3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xmlns="" id="{7AE556CA-7BD7-4F1C-AF55-337CCF946105}"/>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8" name="Platshållare för sidfot 7">
            <a:extLst>
              <a:ext uri="{FF2B5EF4-FFF2-40B4-BE49-F238E27FC236}">
                <a16:creationId xmlns:a16="http://schemas.microsoft.com/office/drawing/2014/main" xmlns="" id="{7BBA1FE0-059B-4020-9E57-A99AB2A4CF7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7B5E04DF-C878-4CF5-ACAE-1593D7D7E81E}"/>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327120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254BEE97-9D6D-414A-9FFF-C7546F264F2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F8DACE7A-2068-462E-9EF3-B6948684CC77}"/>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4" name="Platshållare för sidfot 3">
            <a:extLst>
              <a:ext uri="{FF2B5EF4-FFF2-40B4-BE49-F238E27FC236}">
                <a16:creationId xmlns:a16="http://schemas.microsoft.com/office/drawing/2014/main" xmlns="" id="{3018A4C4-E23E-443B-BBBB-DAABDC75242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DE97FF53-78AA-4C4C-ADC6-0E86C2A45154}"/>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82524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A78ECDD1-481A-48AD-8E6D-9FF5816B623D}"/>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3" name="Platshållare för sidfot 2">
            <a:extLst>
              <a:ext uri="{FF2B5EF4-FFF2-40B4-BE49-F238E27FC236}">
                <a16:creationId xmlns:a16="http://schemas.microsoft.com/office/drawing/2014/main" xmlns="" id="{5C7554E5-4839-41B1-B6A4-149FDD88AA2E}"/>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4CBDD442-AE3F-4CEF-A1E8-ECDBC76F7204}"/>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3116222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F06DE8C-D4B7-4A62-AC65-C6994FE0DBA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6CB5B8EE-4C53-4657-A02C-92839AE76B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xmlns="" id="{BBC40151-C980-4893-A732-7D9D99632B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C88AE2DF-D84D-4408-92E2-A96D485E6C67}"/>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6" name="Platshållare för sidfot 5">
            <a:extLst>
              <a:ext uri="{FF2B5EF4-FFF2-40B4-BE49-F238E27FC236}">
                <a16:creationId xmlns:a16="http://schemas.microsoft.com/office/drawing/2014/main" xmlns="" id="{B250257C-53A9-4FAB-B70D-9FEF0D70968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5B7F61C7-1867-4993-84B1-C5BE09997C79}"/>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382384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0D6951E7-0A72-4F7F-A4FD-5B50EFBF189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393F3A80-5741-4D86-B844-133A1797C2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xmlns="" id="{459F50C0-8C81-4341-917F-85E06EC97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xmlns="" id="{0BD4BEC1-26EF-4D1F-97AC-EA970DA90476}"/>
              </a:ext>
            </a:extLst>
          </p:cNvPr>
          <p:cNvSpPr>
            <a:spLocks noGrp="1"/>
          </p:cNvSpPr>
          <p:nvPr>
            <p:ph type="dt" sz="half" idx="10"/>
          </p:nvPr>
        </p:nvSpPr>
        <p:spPr/>
        <p:txBody>
          <a:bodyPr/>
          <a:lstStyle/>
          <a:p>
            <a:fld id="{D527AF37-6085-4BBB-92CE-EDA1DE7FA246}" type="datetimeFigureOut">
              <a:rPr lang="sv-SE" smtClean="0"/>
              <a:t>2025-03-24</a:t>
            </a:fld>
            <a:endParaRPr lang="sv-SE"/>
          </a:p>
        </p:txBody>
      </p:sp>
      <p:sp>
        <p:nvSpPr>
          <p:cNvPr id="6" name="Platshållare för sidfot 5">
            <a:extLst>
              <a:ext uri="{FF2B5EF4-FFF2-40B4-BE49-F238E27FC236}">
                <a16:creationId xmlns:a16="http://schemas.microsoft.com/office/drawing/2014/main" xmlns="" id="{FC845CFC-F9FC-4B27-BD78-EB6A57209DA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D6EBA6FB-F4C0-481D-AA0C-374431710D41}"/>
              </a:ext>
            </a:extLst>
          </p:cNvPr>
          <p:cNvSpPr>
            <a:spLocks noGrp="1"/>
          </p:cNvSpPr>
          <p:nvPr>
            <p:ph type="sldNum" sz="quarter" idx="12"/>
          </p:nvPr>
        </p:nvSpPr>
        <p:spPr/>
        <p:txBody>
          <a:bodyPr/>
          <a:lstStyle/>
          <a:p>
            <a:fld id="{D6401C60-4A20-4D19-B829-01F16574D174}" type="slidenum">
              <a:rPr lang="sv-SE" smtClean="0"/>
              <a:t>‹#›</a:t>
            </a:fld>
            <a:endParaRPr lang="sv-SE"/>
          </a:p>
        </p:txBody>
      </p:sp>
    </p:spTree>
    <p:extLst>
      <p:ext uri="{BB962C8B-B14F-4D97-AF65-F5344CB8AC3E}">
        <p14:creationId xmlns:p14="http://schemas.microsoft.com/office/powerpoint/2010/main" val="867799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987555E1-2583-40FC-96F0-752548DDAA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E1529FD5-0A86-4B25-BFEF-0EE4C4323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xmlns="" id="{9AC889B7-F31C-4CDA-80D5-2B15D8BBE8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7AF37-6085-4BBB-92CE-EDA1DE7FA246}" type="datetimeFigureOut">
              <a:rPr lang="sv-SE" smtClean="0"/>
              <a:t>2025-03-24</a:t>
            </a:fld>
            <a:endParaRPr lang="sv-SE"/>
          </a:p>
        </p:txBody>
      </p:sp>
      <p:sp>
        <p:nvSpPr>
          <p:cNvPr id="5" name="Platshållare för sidfot 4">
            <a:extLst>
              <a:ext uri="{FF2B5EF4-FFF2-40B4-BE49-F238E27FC236}">
                <a16:creationId xmlns:a16="http://schemas.microsoft.com/office/drawing/2014/main" xmlns="" id="{892A2DFA-705D-420C-AC1E-60BCFC2370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CC91BBE2-D911-49A0-BCD7-BFB60B8C4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01C60-4A20-4D19-B829-01F16574D174}" type="slidenum">
              <a:rPr lang="sv-SE" smtClean="0"/>
              <a:t>‹#›</a:t>
            </a:fld>
            <a:endParaRPr lang="sv-SE"/>
          </a:p>
        </p:txBody>
      </p:sp>
    </p:spTree>
    <p:extLst>
      <p:ext uri="{BB962C8B-B14F-4D97-AF65-F5344CB8AC3E}">
        <p14:creationId xmlns:p14="http://schemas.microsoft.com/office/powerpoint/2010/main" val="4154693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akerforeningsgard.se/"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ygdegardarna.se/skota-bygdegard/bygdegardsforsakring/att-forebygga-skador/brand/"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rita, hus, clipart, tecknad serie&#10;&#10;Automatiskt genererad beskrivning">
            <a:extLst>
              <a:ext uri="{FF2B5EF4-FFF2-40B4-BE49-F238E27FC236}">
                <a16:creationId xmlns:a16="http://schemas.microsoft.com/office/drawing/2014/main" xmlns="" id="{C45C4945-AEDC-90DE-746C-684FF48D3B3A}"/>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773333" y="70104"/>
            <a:ext cx="4942296" cy="6513395"/>
          </a:xfrm>
          <a:prstGeom prst="rect">
            <a:avLst/>
          </a:prstGeom>
        </p:spPr>
      </p:pic>
      <p:sp>
        <p:nvSpPr>
          <p:cNvPr id="5" name="Rubrik 1">
            <a:extLst>
              <a:ext uri="{FF2B5EF4-FFF2-40B4-BE49-F238E27FC236}">
                <a16:creationId xmlns:a16="http://schemas.microsoft.com/office/drawing/2014/main" xmlns="" id="{3A2A8C8B-3099-439C-93A8-B121B7271B1E}"/>
              </a:ext>
            </a:extLst>
          </p:cNvPr>
          <p:cNvSpPr txBox="1">
            <a:spLocks/>
          </p:cNvSpPr>
          <p:nvPr/>
        </p:nvSpPr>
        <p:spPr>
          <a:xfrm>
            <a:off x="558833" y="4606428"/>
            <a:ext cx="5320464" cy="811214"/>
          </a:xfrm>
          <a:prstGeom prst="rect">
            <a:avLst/>
          </a:prstGeom>
          <a:noFill/>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b="1" dirty="0">
                <a:latin typeface="Arial" panose="020B0604020202020204" pitchFamily="34" charset="0"/>
                <a:ea typeface="Tahoma" panose="020B0604030504040204" pitchFamily="34" charset="0"/>
                <a:cs typeface="Arial" panose="020B0604020202020204" pitchFamily="34" charset="0"/>
              </a:rPr>
              <a:t>Fastighetsägaransvar</a:t>
            </a:r>
          </a:p>
        </p:txBody>
      </p:sp>
      <p:sp>
        <p:nvSpPr>
          <p:cNvPr id="7" name="Underrubrik 2">
            <a:extLst>
              <a:ext uri="{FF2B5EF4-FFF2-40B4-BE49-F238E27FC236}">
                <a16:creationId xmlns:a16="http://schemas.microsoft.com/office/drawing/2014/main" xmlns="" id="{91859CEF-2875-4E8B-9B72-D9C3D72BCEF3}"/>
              </a:ext>
            </a:extLst>
          </p:cNvPr>
          <p:cNvSpPr txBox="1">
            <a:spLocks/>
          </p:cNvSpPr>
          <p:nvPr/>
        </p:nvSpPr>
        <p:spPr>
          <a:xfrm>
            <a:off x="612976" y="2324440"/>
            <a:ext cx="5442384" cy="1864895"/>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SE" sz="2800" dirty="0">
                <a:latin typeface="Arial" panose="020B0604020202020204" pitchFamily="34" charset="0"/>
                <a:ea typeface="Tahoma" panose="020B0604030504040204" pitchFamily="34" charset="0"/>
                <a:cs typeface="Arial" panose="020B0604020202020204" pitchFamily="34" charset="0"/>
              </a:rPr>
              <a:t>Distriktsstämma Skåne 23/3</a:t>
            </a:r>
          </a:p>
          <a:p>
            <a:pPr algn="l"/>
            <a:endParaRPr lang="sv-SE" sz="2800" dirty="0">
              <a:latin typeface="Arial" panose="020B0604020202020204" pitchFamily="34" charset="0"/>
              <a:ea typeface="Tahoma" panose="020B0604030504040204" pitchFamily="34" charset="0"/>
              <a:cs typeface="Arial" panose="020B0604020202020204" pitchFamily="34" charset="0"/>
            </a:endParaRPr>
          </a:p>
          <a:p>
            <a:pPr algn="l"/>
            <a:r>
              <a:rPr lang="sv-SE" sz="2800" dirty="0">
                <a:latin typeface="Arial" panose="020B0604020202020204" pitchFamily="34" charset="0"/>
                <a:ea typeface="Tahoma" panose="020B0604030504040204" pitchFamily="34" charset="0"/>
                <a:cs typeface="Arial" panose="020B0604020202020204" pitchFamily="34" charset="0"/>
              </a:rPr>
              <a:t>Christer Lundberg</a:t>
            </a:r>
          </a:p>
        </p:txBody>
      </p:sp>
      <p:pic>
        <p:nvPicPr>
          <p:cNvPr id="4" name="Bildobjekt 3" descr="En bild som visar Teckensnitt, Grafik, text, grafisk design&#10;&#10;Automatiskt genererad beskrivning">
            <a:extLst>
              <a:ext uri="{FF2B5EF4-FFF2-40B4-BE49-F238E27FC236}">
                <a16:creationId xmlns:a16="http://schemas.microsoft.com/office/drawing/2014/main" xmlns="" id="{E421EBB7-564F-139B-B7A3-E4FD8D3B5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76" y="565740"/>
            <a:ext cx="3853447" cy="936000"/>
          </a:xfrm>
          <a:prstGeom prst="rect">
            <a:avLst/>
          </a:prstGeom>
        </p:spPr>
      </p:pic>
    </p:spTree>
    <p:extLst>
      <p:ext uri="{BB962C8B-B14F-4D97-AF65-F5344CB8AC3E}">
        <p14:creationId xmlns:p14="http://schemas.microsoft.com/office/powerpoint/2010/main" val="3658900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1BC7A49-72D2-2316-D918-CDD067144C06}"/>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3BAF135B-14E4-B795-F5F7-604AB16EEBB2}"/>
              </a:ext>
            </a:extLst>
          </p:cNvPr>
          <p:cNvSpPr>
            <a:spLocks noGrp="1"/>
          </p:cNvSpPr>
          <p:nvPr>
            <p:ph type="subTitle" idx="1"/>
          </p:nvPr>
        </p:nvSpPr>
        <p:spPr>
          <a:xfrm>
            <a:off x="694224" y="591617"/>
            <a:ext cx="8486986" cy="533661"/>
          </a:xfrm>
          <a:noFill/>
        </p:spPr>
        <p:txBody>
          <a:bodyPr>
            <a:noAutofit/>
          </a:bodyPr>
          <a:lstStyle/>
          <a:p>
            <a:pPr algn="l"/>
            <a:r>
              <a:rPr lang="sv-SE" sz="3600" dirty="0">
                <a:solidFill>
                  <a:srgbClr val="087742"/>
                </a:solidFill>
                <a:latin typeface="Arial" panose="020B0604020202020204" pitchFamily="34" charset="0"/>
                <a:ea typeface="Tahoma" panose="020B0604030504040204" pitchFamily="34" charset="0"/>
                <a:cs typeface="Arial" panose="020B0604020202020204" pitchFamily="34" charset="0"/>
              </a:rPr>
              <a:t>Utrymningsplan</a:t>
            </a:r>
            <a:endPar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endParaRPr>
          </a:p>
          <a:p>
            <a:pPr algn="l"/>
            <a:endParaRPr lang="sv-SE" sz="1800" b="1"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sv-SE" sz="1800" b="0" i="0" dirty="0">
                <a:effectLst/>
                <a:latin typeface="Arial" panose="020B0604020202020204" pitchFamily="34" charset="0"/>
              </a:rPr>
              <a:t>En </a:t>
            </a:r>
            <a:r>
              <a:rPr lang="sv-SE" sz="1800" b="1" i="0" dirty="0">
                <a:effectLst/>
                <a:latin typeface="Arial" panose="020B0604020202020204" pitchFamily="34" charset="0"/>
              </a:rPr>
              <a:t>utrymningsplan</a:t>
            </a:r>
            <a:r>
              <a:rPr lang="sv-SE" sz="1800" b="0" i="0" dirty="0">
                <a:effectLst/>
                <a:latin typeface="Arial" panose="020B0604020202020204" pitchFamily="34" charset="0"/>
              </a:rPr>
              <a:t> är ett anslag med en orienteringsritning där de objekt är utmärkta som är av intresse i händelse av brand eller utrymning.</a:t>
            </a:r>
          </a:p>
          <a:p>
            <a:pPr marL="285750" indent="-285750" algn="l">
              <a:buFont typeface="Wingdings" panose="05000000000000000000" pitchFamily="2" charset="2"/>
              <a:buChar char="Ø"/>
            </a:pPr>
            <a:r>
              <a:rPr lang="sv-SE" sz="1800" b="0" i="0" dirty="0">
                <a:effectLst/>
                <a:latin typeface="Arial" panose="020B0604020202020204" pitchFamily="34" charset="0"/>
              </a:rPr>
              <a:t> Exempel på sådana objekt är släckutrustning, larmknappar och utrymningsvägar. Där skall även finnas information om hur man larmar och var återsamlingsplatsen är belägen. </a:t>
            </a:r>
          </a:p>
          <a:p>
            <a:pPr marL="285750" indent="-285750" algn="l">
              <a:buFont typeface="Wingdings" panose="05000000000000000000" pitchFamily="2" charset="2"/>
              <a:buChar char="Ø"/>
            </a:pPr>
            <a:r>
              <a:rPr lang="sv-SE" sz="1800" b="0" i="0" dirty="0">
                <a:effectLst/>
                <a:latin typeface="Arial" panose="020B0604020202020204" pitchFamily="34" charset="0"/>
              </a:rPr>
              <a:t>På många svenska utrymningsplaner finns det även beskrivit om det finns en hjärtstartare i byggnaden som är utmärkt på kartan med symbolen för hjärtstartare</a:t>
            </a:r>
            <a:r>
              <a:rPr lang="sv-SE" sz="1800" b="1" i="0" dirty="0">
                <a:effectLst/>
                <a:latin typeface="Arial" panose="020B0604020202020204" pitchFamily="34" charset="0"/>
                <a:cs typeface="Arial" panose="020B0604020202020204" pitchFamily="34" charset="0"/>
              </a:rPr>
              <a:t/>
            </a:r>
            <a:br>
              <a:rPr lang="sv-SE" sz="1800" b="1"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algn="l"/>
            <a:endParaRPr lang="sv-SE" sz="1800"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b="0" i="0" dirty="0">
                <a:solidFill>
                  <a:srgbClr val="373737"/>
                </a:solidFill>
                <a:effectLst/>
                <a:latin typeface="Arial" panose="020B0604020202020204" pitchFamily="34" charset="0"/>
                <a:cs typeface="Arial" panose="020B0604020202020204" pitchFamily="34" charset="0"/>
              </a:rPr>
              <a:t/>
            </a:r>
            <a:br>
              <a:rPr lang="sv-SE" sz="1800" b="0" i="0" dirty="0">
                <a:solidFill>
                  <a:srgbClr val="373737"/>
                </a:solidFill>
                <a:effectLst/>
                <a:latin typeface="Arial" panose="020B0604020202020204" pitchFamily="34" charset="0"/>
                <a:cs typeface="Arial" panose="020B0604020202020204" pitchFamily="34" charset="0"/>
              </a:rPr>
            </a:br>
            <a:r>
              <a:rPr lang="sv-SE" sz="3600" b="0" i="0" dirty="0">
                <a:solidFill>
                  <a:srgbClr val="202020"/>
                </a:solidFill>
                <a:effectLst/>
                <a:latin typeface="Arial" panose="020B0604020202020204" pitchFamily="34" charset="0"/>
                <a:cs typeface="Arial" panose="020B0604020202020204" pitchFamily="34" charset="0"/>
              </a:rPr>
              <a:t/>
            </a:r>
            <a:br>
              <a:rPr lang="sv-SE" sz="3600" b="0" i="0" dirty="0">
                <a:solidFill>
                  <a:srgbClr val="202020"/>
                </a:solidFill>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0A5CAE7C-AEEB-1052-66E3-E6286FA187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55F8755E-8055-3F8E-AB55-EF9138044E35}"/>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85245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7FE43E-6E59-8498-4BF7-DB5F840CA250}"/>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55D29430-14C1-B68D-D078-CEEAB4359A40}"/>
              </a:ext>
            </a:extLst>
          </p:cNvPr>
          <p:cNvSpPr>
            <a:spLocks noGrp="1"/>
          </p:cNvSpPr>
          <p:nvPr>
            <p:ph type="subTitle" idx="1"/>
          </p:nvPr>
        </p:nvSpPr>
        <p:spPr>
          <a:xfrm>
            <a:off x="694224" y="591617"/>
            <a:ext cx="8486986" cy="533661"/>
          </a:xfrm>
          <a:noFill/>
        </p:spPr>
        <p:txBody>
          <a:bodyPr>
            <a:noAutofit/>
          </a:bodyPr>
          <a:lstStyle/>
          <a:p>
            <a:pPr algn="l"/>
            <a:r>
              <a:rPr lang="sv-SE" sz="3600" dirty="0">
                <a:solidFill>
                  <a:srgbClr val="087742"/>
                </a:solidFill>
                <a:latin typeface="Arial" panose="020B0604020202020204" pitchFamily="34" charset="0"/>
                <a:ea typeface="Tahoma" panose="020B0604030504040204" pitchFamily="34" charset="0"/>
                <a:cs typeface="Arial" panose="020B0604020202020204" pitchFamily="34" charset="0"/>
              </a:rPr>
              <a:t>Utrymningsplan</a:t>
            </a:r>
            <a:endPar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endParaRPr>
          </a:p>
          <a:p>
            <a:pPr algn="l"/>
            <a:endParaRPr lang="sv-SE" sz="1800" b="1"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sv-SE" sz="1800" b="1" i="0" dirty="0">
                <a:effectLst/>
                <a:latin typeface="Arial" panose="020B0604020202020204" pitchFamily="34" charset="0"/>
                <a:cs typeface="Arial" panose="020B0604020202020204" pitchFamily="34" charset="0"/>
              </a:rPr>
              <a:t>Du behöver rita ut följande:</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utrymningsvägar.</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brandsläckare.</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annan släckutrustning som till exempel Första hjälpen-tavla, hjärtstartare, ögonsköljstation, brandstege mm.</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var utrymningsplanen ska placeras så att du får ”Du är här” symbol på rätt ställe.</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 namn på återsamlingsplatsen och var den ligger i förhållande till byggnaden</a:t>
            </a:r>
          </a:p>
          <a:p>
            <a:pPr marL="285750" indent="-285750" algn="l">
              <a:buFont typeface="Wingdings" panose="05000000000000000000" pitchFamily="2" charset="2"/>
              <a:buChar char="Ø"/>
            </a:pPr>
            <a:r>
              <a:rPr lang="sv-SE" sz="1800" i="0" dirty="0">
                <a:effectLst/>
                <a:latin typeface="Arial" panose="020B0604020202020204" pitchFamily="34" charset="0"/>
                <a:cs typeface="Arial" panose="020B0604020202020204" pitchFamily="34" charset="0"/>
              </a:rPr>
              <a:t>Kostnad ca 3000 kronor </a:t>
            </a:r>
          </a:p>
          <a:p>
            <a:pPr algn="l"/>
            <a:r>
              <a:rPr lang="sv-SE" sz="1800" dirty="0">
                <a:latin typeface="Arial" panose="020B0604020202020204" pitchFamily="34" charset="0"/>
                <a:cs typeface="Arial" panose="020B0604020202020204" pitchFamily="34" charset="0"/>
              </a:rPr>
              <a:t>     </a:t>
            </a:r>
            <a:r>
              <a:rPr lang="sv-SE" sz="1800" b="1" i="0" dirty="0">
                <a:effectLst/>
                <a:latin typeface="Arial" panose="020B0604020202020204" pitchFamily="34" charset="0"/>
                <a:cs typeface="Arial" panose="020B0604020202020204" pitchFamily="34" charset="0"/>
              </a:rPr>
              <a:t/>
            </a:r>
            <a:br>
              <a:rPr lang="sv-SE" sz="1800" b="1"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algn="l"/>
            <a:endParaRPr lang="sv-SE" sz="1800"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b="0" i="0" dirty="0">
                <a:solidFill>
                  <a:srgbClr val="373737"/>
                </a:solidFill>
                <a:effectLst/>
                <a:latin typeface="Arial" panose="020B0604020202020204" pitchFamily="34" charset="0"/>
                <a:cs typeface="Arial" panose="020B0604020202020204" pitchFamily="34" charset="0"/>
              </a:rPr>
              <a:t/>
            </a:r>
            <a:br>
              <a:rPr lang="sv-SE" sz="1800" b="0" i="0" dirty="0">
                <a:solidFill>
                  <a:srgbClr val="373737"/>
                </a:solidFill>
                <a:effectLst/>
                <a:latin typeface="Arial" panose="020B0604020202020204" pitchFamily="34" charset="0"/>
                <a:cs typeface="Arial" panose="020B0604020202020204" pitchFamily="34" charset="0"/>
              </a:rPr>
            </a:br>
            <a:r>
              <a:rPr lang="sv-SE" sz="3600" b="0" i="0" dirty="0">
                <a:solidFill>
                  <a:srgbClr val="202020"/>
                </a:solidFill>
                <a:effectLst/>
                <a:latin typeface="Arial" panose="020B0604020202020204" pitchFamily="34" charset="0"/>
                <a:cs typeface="Arial" panose="020B0604020202020204" pitchFamily="34" charset="0"/>
              </a:rPr>
              <a:t/>
            </a:r>
            <a:br>
              <a:rPr lang="sv-SE" sz="3600" b="0" i="0" dirty="0">
                <a:solidFill>
                  <a:srgbClr val="202020"/>
                </a:solidFill>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4FF68E81-11E4-A995-DE04-B41E4ABADD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C66D0C6A-DB19-45E4-CF66-6369A2E0A9B1}"/>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287772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C8F2C0C-F863-1E84-8737-6B8E2D3FD8E9}"/>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A4603223-CAC2-FDB2-0D8B-EB728E77064F}"/>
              </a:ext>
            </a:extLst>
          </p:cNvPr>
          <p:cNvSpPr>
            <a:spLocks noGrp="1"/>
          </p:cNvSpPr>
          <p:nvPr>
            <p:ph type="subTitle" idx="1"/>
          </p:nvPr>
        </p:nvSpPr>
        <p:spPr>
          <a:xfrm>
            <a:off x="694224" y="591617"/>
            <a:ext cx="8486986" cy="533661"/>
          </a:xfrm>
          <a:noFill/>
        </p:spPr>
        <p:txBody>
          <a:bodyPr>
            <a:noAutofit/>
          </a:bodyPr>
          <a:lstStyle/>
          <a:p>
            <a:pPr algn="l"/>
            <a:r>
              <a:rPr lang="sv-SE" sz="3600" dirty="0">
                <a:solidFill>
                  <a:srgbClr val="087742"/>
                </a:solidFill>
                <a:latin typeface="Arial" panose="020B0604020202020204" pitchFamily="34" charset="0"/>
                <a:ea typeface="Tahoma" panose="020B0604030504040204" pitchFamily="34" charset="0"/>
                <a:cs typeface="Arial" panose="020B0604020202020204" pitchFamily="34" charset="0"/>
              </a:rPr>
              <a:t>Utrymningsplan</a:t>
            </a:r>
            <a:endPar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endParaRPr>
          </a:p>
          <a:p>
            <a:pPr algn="l"/>
            <a:endParaRPr lang="sv-SE" sz="1800" b="1" i="0" dirty="0">
              <a:effectLst/>
              <a:latin typeface="Arial" panose="020B0604020202020204" pitchFamily="34" charset="0"/>
              <a:cs typeface="Arial" panose="020B0604020202020204" pitchFamily="34" charset="0"/>
            </a:endParaRPr>
          </a:p>
          <a:p>
            <a:pPr algn="l"/>
            <a:r>
              <a:rPr lang="sv-SE" sz="1800" dirty="0">
                <a:latin typeface="Arial" panose="020B0604020202020204" pitchFamily="34" charset="0"/>
                <a:cs typeface="Arial" panose="020B0604020202020204" pitchFamily="34" charset="0"/>
              </a:rPr>
              <a:t>    </a:t>
            </a:r>
            <a:r>
              <a:rPr lang="sv-SE" sz="1800" b="1" dirty="0">
                <a:latin typeface="Arial" panose="020B0604020202020204" pitchFamily="34" charset="0"/>
                <a:cs typeface="Arial" panose="020B0604020202020204" pitchFamily="34" charset="0"/>
              </a:rPr>
              <a:t>Övrig info bredvid utrymningsplanen</a:t>
            </a:r>
            <a:endParaRPr lang="sv-SE" sz="1800" b="1"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sv-SE" sz="1800" i="0" dirty="0">
                <a:effectLst/>
                <a:latin typeface="Arial" panose="020B0604020202020204" pitchFamily="34" charset="0"/>
                <a:cs typeface="Arial" panose="020B0604020202020204" pitchFamily="34" charset="0"/>
              </a:rPr>
              <a:t>Samlingsplats utanför byggnaden</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Tydliga instruktioner om hur man ska agera vid en utrymning, inklusive rutiner för att stänga av utrustning och säkra känsliga områden vid behov</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Information som är viktig för räddningstjänsten, som placering av brandpost, farliga material och andra viktiga säkerhetsdetaljer.</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Tydliga instruktioner om hur man ska agera vid en utrymning, inklusive rutiner för att stänga av utrustning och säkra känsliga områden vid behov.</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Tydliga beskrivningar av roller och ansvarsområden för utrymningsledare, brandskyddsvakter och första hjälpen-personal. </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Planer för att säkerställa säker utrymning för personer med funktionsnedsättningar, äldre och barn. </a:t>
            </a:r>
          </a:p>
          <a:p>
            <a:pPr algn="l"/>
            <a:r>
              <a:rPr lang="sv-SE" sz="1800" b="1" i="0" dirty="0">
                <a:effectLst/>
                <a:latin typeface="Arial" panose="020B0604020202020204" pitchFamily="34" charset="0"/>
                <a:cs typeface="Arial" panose="020B0604020202020204" pitchFamily="34" charset="0"/>
              </a:rPr>
              <a:t/>
            </a:r>
            <a:br>
              <a:rPr lang="sv-SE" sz="1800" b="1"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algn="l"/>
            <a:endParaRPr lang="sv-SE" sz="1800"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b="0" i="0" dirty="0">
                <a:solidFill>
                  <a:srgbClr val="373737"/>
                </a:solidFill>
                <a:effectLst/>
                <a:latin typeface="Arial" panose="020B0604020202020204" pitchFamily="34" charset="0"/>
                <a:cs typeface="Arial" panose="020B0604020202020204" pitchFamily="34" charset="0"/>
              </a:rPr>
              <a:t/>
            </a:r>
            <a:br>
              <a:rPr lang="sv-SE" sz="1800" b="0" i="0" dirty="0">
                <a:solidFill>
                  <a:srgbClr val="373737"/>
                </a:solidFill>
                <a:effectLst/>
                <a:latin typeface="Arial" panose="020B0604020202020204" pitchFamily="34" charset="0"/>
                <a:cs typeface="Arial" panose="020B0604020202020204" pitchFamily="34" charset="0"/>
              </a:rPr>
            </a:br>
            <a:r>
              <a:rPr lang="sv-SE" sz="3600" b="0" i="0" dirty="0">
                <a:solidFill>
                  <a:srgbClr val="202020"/>
                </a:solidFill>
                <a:effectLst/>
                <a:latin typeface="Arial" panose="020B0604020202020204" pitchFamily="34" charset="0"/>
                <a:cs typeface="Arial" panose="020B0604020202020204" pitchFamily="34" charset="0"/>
              </a:rPr>
              <a:t/>
            </a:r>
            <a:br>
              <a:rPr lang="sv-SE" sz="3600" b="0" i="0" dirty="0">
                <a:solidFill>
                  <a:srgbClr val="202020"/>
                </a:solidFill>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2AD2B8AA-D2D4-64D5-2A05-911D0FCF61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9D3DDB09-304B-AB5B-0E31-8F8EF27F9917}"/>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17925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B8C80F-CB4B-8C1F-97B4-18AFA734C47A}"/>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D674E55B-5F54-D30A-FD5B-E583AD7DE434}"/>
              </a:ext>
            </a:extLst>
          </p:cNvPr>
          <p:cNvSpPr>
            <a:spLocks noGrp="1"/>
          </p:cNvSpPr>
          <p:nvPr>
            <p:ph type="subTitle" idx="1"/>
          </p:nvPr>
        </p:nvSpPr>
        <p:spPr>
          <a:xfrm>
            <a:off x="777351" y="223369"/>
            <a:ext cx="8486986" cy="533661"/>
          </a:xfrm>
          <a:noFill/>
        </p:spPr>
        <p:txBody>
          <a:bodyPr>
            <a:noAutofit/>
          </a:bodyPr>
          <a:lstStyle/>
          <a:p>
            <a:pPr algn="l"/>
            <a:r>
              <a:rPr lang="sv-SE" sz="3600" dirty="0">
                <a:solidFill>
                  <a:srgbClr val="087742"/>
                </a:solidFill>
                <a:latin typeface="Arial" panose="020B0604020202020204" pitchFamily="34" charset="0"/>
                <a:ea typeface="Tahoma" panose="020B0604030504040204" pitchFamily="34" charset="0"/>
                <a:cs typeface="Arial" panose="020B0604020202020204" pitchFamily="34" charset="0"/>
              </a:rPr>
              <a:t>Exempel Utrymningsplan</a:t>
            </a:r>
            <a:endPar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endParaRPr>
          </a:p>
          <a:p>
            <a:pPr algn="l"/>
            <a:endParaRPr lang="sv-SE" sz="3600" b="1" i="0" dirty="0">
              <a:solidFill>
                <a:srgbClr val="087742"/>
              </a:solidFill>
              <a:effectLst/>
              <a:latin typeface="Arial" panose="020B0604020202020204" pitchFamily="34" charset="0"/>
              <a:cs typeface="Arial" panose="020B0604020202020204" pitchFamily="34" charset="0"/>
            </a:endParaRPr>
          </a:p>
          <a:p>
            <a:pPr marL="571500" indent="-571500" algn="l">
              <a:buFont typeface="Wingdings" panose="05000000000000000000" pitchFamily="2" charset="2"/>
              <a:buChar char="Ø"/>
            </a:pP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3AEBFBD8-C9CE-0D28-94E0-7A8C20A210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8056A2F5-7272-0C2D-0111-14C7137B4E7D}"/>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pic>
        <p:nvPicPr>
          <p:cNvPr id="2050" name="Picture 2" descr="Brandexperten Utrymningsplan">
            <a:extLst>
              <a:ext uri="{FF2B5EF4-FFF2-40B4-BE49-F238E27FC236}">
                <a16:creationId xmlns:a16="http://schemas.microsoft.com/office/drawing/2014/main" xmlns="" id="{F4C0014F-4749-7AE0-A711-B7CEEFACA0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33" y="861617"/>
            <a:ext cx="8174426" cy="5773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95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93AED34-5CD8-6539-593D-CE1A73D88AAF}"/>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1D6C0FB0-37E0-5091-A4C9-AF5A953CE60A}"/>
              </a:ext>
            </a:extLst>
          </p:cNvPr>
          <p:cNvSpPr>
            <a:spLocks noGrp="1"/>
          </p:cNvSpPr>
          <p:nvPr>
            <p:ph type="subTitle" idx="1"/>
          </p:nvPr>
        </p:nvSpPr>
        <p:spPr>
          <a:xfrm>
            <a:off x="694224" y="591617"/>
            <a:ext cx="8486986" cy="533661"/>
          </a:xfrm>
          <a:noFill/>
        </p:spPr>
        <p:txBody>
          <a:bodyPr>
            <a:noAutofit/>
          </a:bodyPr>
          <a:lstStyle/>
          <a:p>
            <a:r>
              <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rPr>
              <a:t>Säker Föreningsgård</a:t>
            </a:r>
          </a:p>
          <a:p>
            <a:pPr algn="l"/>
            <a:endParaRPr lang="sv-SE" sz="1800" dirty="0">
              <a:latin typeface="Arial" panose="020B0604020202020204" pitchFamily="34" charset="0"/>
              <a:ea typeface="Tahoma" panose="020B0604030504040204" pitchFamily="34" charset="0"/>
              <a:cs typeface="Arial" panose="020B0604020202020204" pitchFamily="34" charset="0"/>
            </a:endParaRPr>
          </a:p>
          <a:p>
            <a:pPr marL="285750" indent="-285750" algn="l">
              <a:buFont typeface="Wingdings" panose="05000000000000000000" pitchFamily="2" charset="2"/>
              <a:buChar char="Ø"/>
            </a:pPr>
            <a:r>
              <a:rPr lang="sv-SE" sz="1800" dirty="0">
                <a:latin typeface="Arial" panose="020B0604020202020204" pitchFamily="34" charset="0"/>
                <a:ea typeface="Tahoma" panose="020B0604030504040204" pitchFamily="34" charset="0"/>
                <a:cs typeface="Arial" panose="020B0604020202020204" pitchFamily="34" charset="0"/>
              </a:rPr>
              <a:t>Diskutera i mindre grupper vad ni kan om Säker Föreningsgård</a:t>
            </a:r>
          </a:p>
          <a:p>
            <a:pPr algn="l"/>
            <a:endParaRPr lang="sv-SE" sz="1800" dirty="0">
              <a:latin typeface="Arial" panose="020B0604020202020204" pitchFamily="34" charset="0"/>
              <a:ea typeface="Tahoma" panose="020B0604030504040204" pitchFamily="34" charset="0"/>
              <a:cs typeface="Arial" panose="020B0604020202020204" pitchFamily="34" charset="0"/>
            </a:endParaRPr>
          </a:p>
          <a:p>
            <a:pPr algn="l"/>
            <a:endParaRPr lang="sv-SE" sz="1800" b="1" i="0" dirty="0">
              <a:effectLst/>
              <a:latin typeface="Arial" panose="020B0604020202020204" pitchFamily="34" charset="0"/>
              <a:cs typeface="Arial" panose="020B0604020202020204" pitchFamily="34" charset="0"/>
            </a:endParaRPr>
          </a:p>
          <a:p>
            <a:pPr algn="l"/>
            <a:r>
              <a:rPr lang="sv-SE" sz="1800" dirty="0">
                <a:latin typeface="Arial" panose="020B0604020202020204" pitchFamily="34" charset="0"/>
                <a:cs typeface="Arial" panose="020B0604020202020204" pitchFamily="34" charset="0"/>
              </a:rPr>
              <a:t>    </a:t>
            </a:r>
            <a:endParaRPr lang="sv-SE" sz="180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b="0" i="0" dirty="0">
                <a:solidFill>
                  <a:srgbClr val="373737"/>
                </a:solidFill>
                <a:effectLst/>
                <a:latin typeface="Arial" panose="020B0604020202020204" pitchFamily="34" charset="0"/>
                <a:cs typeface="Arial" panose="020B0604020202020204" pitchFamily="34" charset="0"/>
              </a:rPr>
              <a:t/>
            </a:r>
            <a:br>
              <a:rPr lang="sv-SE" sz="1800" b="0" i="0" dirty="0">
                <a:solidFill>
                  <a:srgbClr val="373737"/>
                </a:solidFill>
                <a:effectLst/>
                <a:latin typeface="Arial" panose="020B0604020202020204" pitchFamily="34" charset="0"/>
                <a:cs typeface="Arial" panose="020B0604020202020204" pitchFamily="34" charset="0"/>
              </a:rPr>
            </a:br>
            <a:r>
              <a:rPr lang="sv-SE" sz="3600" b="0" i="0" dirty="0">
                <a:solidFill>
                  <a:srgbClr val="202020"/>
                </a:solidFill>
                <a:effectLst/>
                <a:latin typeface="Arial" panose="020B0604020202020204" pitchFamily="34" charset="0"/>
                <a:cs typeface="Arial" panose="020B0604020202020204" pitchFamily="34" charset="0"/>
              </a:rPr>
              <a:t/>
            </a:r>
            <a:br>
              <a:rPr lang="sv-SE" sz="3600" b="0" i="0" dirty="0">
                <a:solidFill>
                  <a:srgbClr val="202020"/>
                </a:solidFill>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E30044C8-7BD7-8743-AA45-1BD4399D1D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3DB5C531-7722-3E34-060A-1FF01CDBEC9D}"/>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26552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8697AE-8D5E-4F5A-8634-F6DF2781C401}"/>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24F7BBEE-30D6-87D9-C1CE-D397EE5086FB}"/>
              </a:ext>
            </a:extLst>
          </p:cNvPr>
          <p:cNvSpPr>
            <a:spLocks noGrp="1"/>
          </p:cNvSpPr>
          <p:nvPr>
            <p:ph type="subTitle" idx="1"/>
          </p:nvPr>
        </p:nvSpPr>
        <p:spPr>
          <a:xfrm>
            <a:off x="694224" y="591617"/>
            <a:ext cx="8486986" cy="533661"/>
          </a:xfrm>
          <a:noFill/>
        </p:spPr>
        <p:txBody>
          <a:bodyPr>
            <a:noAutofit/>
          </a:bodyPr>
          <a:lstStyle/>
          <a:p>
            <a:r>
              <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rPr>
              <a:t>Säker Föreningsgård</a:t>
            </a:r>
          </a:p>
          <a:p>
            <a:pPr algn="l"/>
            <a:endParaRPr lang="sv-SE" sz="1800" b="1" i="0" dirty="0">
              <a:effectLst/>
              <a:latin typeface="Arial" panose="020B0604020202020204" pitchFamily="34" charset="0"/>
              <a:cs typeface="Arial" panose="020B0604020202020204" pitchFamily="34" charset="0"/>
            </a:endParaRPr>
          </a:p>
          <a:p>
            <a:pPr algn="l"/>
            <a:r>
              <a:rPr lang="sv-SE" sz="1800" dirty="0">
                <a:latin typeface="Arial" panose="020B0604020202020204" pitchFamily="34" charset="0"/>
                <a:cs typeface="Arial" panose="020B0604020202020204" pitchFamily="34" charset="0"/>
              </a:rPr>
              <a:t>    </a:t>
            </a:r>
            <a:endParaRPr lang="sv-SE" sz="180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Hur kan anlagd brand förebyggas?</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Vilket arbetsmiljöansvar bär styrelsen? </a:t>
            </a:r>
            <a:endParaRPr lang="sv-SE"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vad gäller beträffande inbrott, skadegörelse och olycksfall vid uthyrning?</a:t>
            </a:r>
          </a:p>
          <a:p>
            <a:pPr marL="285750" indent="-285750" algn="l">
              <a:buFont typeface="Wingdings" panose="05000000000000000000" pitchFamily="2" charset="2"/>
              <a:buChar char="Ø"/>
            </a:pPr>
            <a:r>
              <a:rPr lang="sv-SE" sz="1800" i="0" dirty="0">
                <a:effectLst/>
                <a:latin typeface="Arial" panose="020B0604020202020204" pitchFamily="34" charset="0"/>
                <a:cs typeface="Arial" panose="020B0604020202020204" pitchFamily="34" charset="0"/>
              </a:rPr>
              <a:t>Säker föreningsgård är en kostnadsfri distansutbildning som kan genomföras när, hur och var du vill. I utbildningen lär du dig vilka de vanligaste skaderiskerna i föreningsgården är, hur dessa förebyggs och hur försäkringen gäller.</a:t>
            </a:r>
          </a:p>
          <a:p>
            <a:pPr marL="285750" indent="-28575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I</a:t>
            </a:r>
            <a:r>
              <a:rPr lang="sv-SE" sz="1800" b="0" i="0" dirty="0">
                <a:solidFill>
                  <a:srgbClr val="087742"/>
                </a:solidFill>
                <a:effectLst/>
                <a:latin typeface="Arial" panose="020B0604020202020204" pitchFamily="34" charset="0"/>
                <a:cs typeface="Arial" panose="020B0604020202020204" pitchFamily="34" charset="0"/>
              </a:rPr>
              <a:t> </a:t>
            </a:r>
            <a:r>
              <a:rPr lang="sv-SE" sz="1800" i="0" dirty="0">
                <a:effectLst/>
                <a:latin typeface="Arial" panose="020B0604020202020204" pitchFamily="34" charset="0"/>
                <a:cs typeface="Arial" panose="020B0604020202020204" pitchFamily="34" charset="0"/>
              </a:rPr>
              <a:t>Säker föreningsgård </a:t>
            </a:r>
            <a:r>
              <a:rPr lang="sv-SE" sz="1800" dirty="0">
                <a:latin typeface="Arial" panose="020B0604020202020204" pitchFamily="34" charset="0"/>
                <a:cs typeface="Arial" panose="020B0604020202020204" pitchFamily="34" charset="0"/>
              </a:rPr>
              <a:t>varvas kortfattad fakta om lagar, regler och försäkringsvillkor tillsammans med riktiga skadehändelser och skadeförebyggande tips.</a:t>
            </a:r>
          </a:p>
          <a:p>
            <a:pPr marL="285750" indent="-285750" algn="l">
              <a:buFont typeface="Wingdings" panose="05000000000000000000" pitchFamily="2" charset="2"/>
              <a:buChar char="Ø"/>
            </a:pPr>
            <a:r>
              <a:rPr lang="sv-SE" sz="1800" dirty="0">
                <a:latin typeface="Arial" panose="020B0604020202020204" pitchFamily="34" charset="0"/>
                <a:cs typeface="Arial" panose="020B0604020202020204" pitchFamily="34" charset="0"/>
              </a:rPr>
              <a:t>En förutsättning för att ta hållbarhetsdiplom</a:t>
            </a: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i="0" dirty="0">
                <a:solidFill>
                  <a:srgbClr val="087742"/>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https://sakerforeningsgard.se/</a:t>
            </a:r>
            <a:endParaRPr lang="sv-SE" sz="1800" i="0" dirty="0">
              <a:solidFill>
                <a:srgbClr val="087742"/>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b="0" i="0" dirty="0">
              <a:solidFill>
                <a:srgbClr val="1E1E1E"/>
              </a:solidFill>
              <a:effectLst/>
              <a:latin typeface="Arial" panose="020B0604020202020204" pitchFamily="34" charset="0"/>
              <a:cs typeface="Arial" panose="020B0604020202020204" pitchFamily="34" charset="0"/>
            </a:endParaRPr>
          </a:p>
          <a:p>
            <a:pPr algn="l"/>
            <a:endParaRPr lang="sv-SE" sz="1800" i="0" dirty="0">
              <a:effectLst/>
              <a:latin typeface="Arial" panose="020B0604020202020204" pitchFamily="34" charset="0"/>
              <a:cs typeface="Arial" panose="020B0604020202020204" pitchFamily="34" charset="0"/>
            </a:endParaRPr>
          </a:p>
          <a:p>
            <a:pPr algn="l"/>
            <a:endParaRPr lang="sv-SE" sz="1800"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b="0" i="0" dirty="0">
                <a:solidFill>
                  <a:srgbClr val="373737"/>
                </a:solidFill>
                <a:effectLst/>
                <a:latin typeface="Arial" panose="020B0604020202020204" pitchFamily="34" charset="0"/>
                <a:cs typeface="Arial" panose="020B0604020202020204" pitchFamily="34" charset="0"/>
              </a:rPr>
              <a:t/>
            </a:r>
            <a:br>
              <a:rPr lang="sv-SE" sz="1800" b="0" i="0" dirty="0">
                <a:solidFill>
                  <a:srgbClr val="373737"/>
                </a:solidFill>
                <a:effectLst/>
                <a:latin typeface="Arial" panose="020B0604020202020204" pitchFamily="34" charset="0"/>
                <a:cs typeface="Arial" panose="020B0604020202020204" pitchFamily="34" charset="0"/>
              </a:rPr>
            </a:br>
            <a:r>
              <a:rPr lang="sv-SE" sz="3600" b="0" i="0" dirty="0">
                <a:solidFill>
                  <a:srgbClr val="202020"/>
                </a:solidFill>
                <a:effectLst/>
                <a:latin typeface="Arial" panose="020B0604020202020204" pitchFamily="34" charset="0"/>
                <a:cs typeface="Arial" panose="020B0604020202020204" pitchFamily="34" charset="0"/>
              </a:rPr>
              <a:t/>
            </a:r>
            <a:br>
              <a:rPr lang="sv-SE" sz="3600" b="0" i="0" dirty="0">
                <a:solidFill>
                  <a:srgbClr val="202020"/>
                </a:solidFill>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545F4050-F07E-C55C-6977-1380E1A0FF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7DF92FF1-0765-3EDB-5C97-57DB91B94426}"/>
              </a:ext>
            </a:extLst>
          </p:cNvPr>
          <p:cNvPicPr>
            <a:picLocks noChangeAspect="1"/>
          </p:cNvPicPr>
          <p:nvPr/>
        </p:nvPicPr>
        <p:blipFill rotWithShape="1">
          <a:blip r:embed="rId4"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170534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3" end="3"/>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p:tgtEl>
                                          <p:spTgt spid="3">
                                            <p:txEl>
                                              <p:pRg st="11" end="11"/>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rubrik 2">
            <a:extLst>
              <a:ext uri="{FF2B5EF4-FFF2-40B4-BE49-F238E27FC236}">
                <a16:creationId xmlns:a16="http://schemas.microsoft.com/office/drawing/2014/main" xmlns="" id="{D4922D71-E5C7-4214-9FC9-92A428436603}"/>
              </a:ext>
            </a:extLst>
          </p:cNvPr>
          <p:cNvSpPr txBox="1">
            <a:spLocks/>
          </p:cNvSpPr>
          <p:nvPr/>
        </p:nvSpPr>
        <p:spPr>
          <a:xfrm>
            <a:off x="2002246" y="5732038"/>
            <a:ext cx="8187508" cy="8975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4000" dirty="0">
                <a:latin typeface="Tahoma" panose="020B0604030504040204" pitchFamily="34" charset="0"/>
                <a:ea typeface="Tahoma" panose="020B0604030504040204" pitchFamily="34" charset="0"/>
                <a:cs typeface="Tahoma" panose="020B0604030504040204" pitchFamily="34" charset="0"/>
              </a:rPr>
              <a:t>Bygdegårdarna samlar Sverige!</a:t>
            </a:r>
          </a:p>
        </p:txBody>
      </p:sp>
      <p:pic>
        <p:nvPicPr>
          <p:cNvPr id="8" name="Bildobjekt 7" descr="En bild som visar klädsel, fotbeklädnader, rita, illustration&#10;&#10;Automatiskt genererad beskrivning">
            <a:extLst>
              <a:ext uri="{FF2B5EF4-FFF2-40B4-BE49-F238E27FC236}">
                <a16:creationId xmlns:a16="http://schemas.microsoft.com/office/drawing/2014/main" xmlns="" id="{45628F1F-12FE-1C7B-3158-FA4E77F9B1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33"/>
          <a:stretch/>
        </p:blipFill>
        <p:spPr>
          <a:xfrm>
            <a:off x="3881357" y="158130"/>
            <a:ext cx="6189334" cy="5259518"/>
          </a:xfrm>
          <a:prstGeom prst="rect">
            <a:avLst/>
          </a:prstGeom>
        </p:spPr>
      </p:pic>
      <p:pic>
        <p:nvPicPr>
          <p:cNvPr id="9" name="Bildobjekt 8" descr="En bild som visar Teckensnitt, Grafik, text, grafisk design&#10;&#10;Automatiskt genererad beskrivning">
            <a:extLst>
              <a:ext uri="{FF2B5EF4-FFF2-40B4-BE49-F238E27FC236}">
                <a16:creationId xmlns:a16="http://schemas.microsoft.com/office/drawing/2014/main" xmlns="" id="{9934B6DD-550C-976D-88E4-009E67F9BF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76" y="565740"/>
            <a:ext cx="3853447" cy="936000"/>
          </a:xfrm>
          <a:prstGeom prst="rect">
            <a:avLst/>
          </a:prstGeom>
        </p:spPr>
      </p:pic>
    </p:spTree>
    <p:extLst>
      <p:ext uri="{BB962C8B-B14F-4D97-AF65-F5344CB8AC3E}">
        <p14:creationId xmlns:p14="http://schemas.microsoft.com/office/powerpoint/2010/main" val="2945169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26F3DE06-68CA-4557-AD5D-CD573774F16C}"/>
              </a:ext>
            </a:extLst>
          </p:cNvPr>
          <p:cNvSpPr/>
          <p:nvPr/>
        </p:nvSpPr>
        <p:spPr>
          <a:xfrm flipH="1">
            <a:off x="0" y="1"/>
            <a:ext cx="12190614" cy="6858000"/>
          </a:xfrm>
          <a:prstGeom prst="rect">
            <a:avLst/>
          </a:prstGeom>
          <a:solidFill>
            <a:srgbClr val="7143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Underrubrik 2">
            <a:extLst>
              <a:ext uri="{FF2B5EF4-FFF2-40B4-BE49-F238E27FC236}">
                <a16:creationId xmlns:a16="http://schemas.microsoft.com/office/drawing/2014/main" xmlns="" id="{D4922D71-E5C7-4214-9FC9-92A428436603}"/>
              </a:ext>
            </a:extLst>
          </p:cNvPr>
          <p:cNvSpPr txBox="1">
            <a:spLocks/>
          </p:cNvSpPr>
          <p:nvPr/>
        </p:nvSpPr>
        <p:spPr>
          <a:xfrm>
            <a:off x="1576252" y="2980232"/>
            <a:ext cx="8187508" cy="89753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SE" sz="4000" dirty="0">
                <a:solidFill>
                  <a:schemeClr val="bg1"/>
                </a:solidFill>
                <a:latin typeface="Tahoma" panose="020B0604030504040204" pitchFamily="34" charset="0"/>
                <a:ea typeface="Tahoma" panose="020B0604030504040204" pitchFamily="34" charset="0"/>
                <a:cs typeface="Tahoma" panose="020B0604030504040204" pitchFamily="34" charset="0"/>
              </a:rPr>
              <a:t>Bygdegårdarna samlar Sverige!</a:t>
            </a:r>
          </a:p>
        </p:txBody>
      </p:sp>
      <p:pic>
        <p:nvPicPr>
          <p:cNvPr id="3" name="Bildobjekt 2" descr="En bild som visar text, Teckensnitt, Grafik, logotyp&#10;&#10;Automatiskt genererad beskrivning">
            <a:extLst>
              <a:ext uri="{FF2B5EF4-FFF2-40B4-BE49-F238E27FC236}">
                <a16:creationId xmlns:a16="http://schemas.microsoft.com/office/drawing/2014/main" xmlns="" id="{344B7C74-98E6-111F-63C8-AA4FC1A7ED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7944" y="282449"/>
            <a:ext cx="2196000" cy="595177"/>
          </a:xfrm>
          <a:prstGeom prst="rect">
            <a:avLst/>
          </a:prstGeom>
        </p:spPr>
      </p:pic>
    </p:spTree>
    <p:extLst>
      <p:ext uri="{BB962C8B-B14F-4D97-AF65-F5344CB8AC3E}">
        <p14:creationId xmlns:p14="http://schemas.microsoft.com/office/powerpoint/2010/main" val="289417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xmlns="" id="{345ACB30-75EB-4B31-BEFB-DA3ADE9CB90E}"/>
              </a:ext>
            </a:extLst>
          </p:cNvPr>
          <p:cNvSpPr>
            <a:spLocks noGrp="1"/>
          </p:cNvSpPr>
          <p:nvPr>
            <p:ph type="subTitle" idx="1"/>
          </p:nvPr>
        </p:nvSpPr>
        <p:spPr>
          <a:xfrm>
            <a:off x="717974" y="797378"/>
            <a:ext cx="8486986" cy="533661"/>
          </a:xfrm>
          <a:noFill/>
        </p:spPr>
        <p:txBody>
          <a:bodyPr>
            <a:noAutofit/>
          </a:bodyPr>
          <a:lstStyle/>
          <a:p>
            <a:pPr algn="l"/>
            <a:r>
              <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rPr>
              <a:t>Ansvarsfrågan</a:t>
            </a:r>
          </a:p>
        </p:txBody>
      </p:sp>
      <p:sp>
        <p:nvSpPr>
          <p:cNvPr id="9" name="textruta 8">
            <a:extLst>
              <a:ext uri="{FF2B5EF4-FFF2-40B4-BE49-F238E27FC236}">
                <a16:creationId xmlns:a16="http://schemas.microsoft.com/office/drawing/2014/main" xmlns="" id="{A589284F-2E93-43FE-A1CD-4151D5BF4EF0}"/>
              </a:ext>
            </a:extLst>
          </p:cNvPr>
          <p:cNvSpPr txBox="1"/>
          <p:nvPr/>
        </p:nvSpPr>
        <p:spPr>
          <a:xfrm>
            <a:off x="816187" y="2088727"/>
            <a:ext cx="8290560" cy="1754326"/>
          </a:xfrm>
          <a:prstGeom prst="rect">
            <a:avLst/>
          </a:prstGeom>
          <a:noFill/>
        </p:spPr>
        <p:txBody>
          <a:bodyPr wrap="square" rtlCol="0">
            <a:spAutoFit/>
          </a:bodyPr>
          <a:lstStyle/>
          <a:p>
            <a:pPr marL="342900" indent="-342900">
              <a:spcAft>
                <a:spcPts val="1800"/>
              </a:spcAft>
              <a:buClr>
                <a:srgbClr val="087742"/>
              </a:buClr>
              <a:buSzPct val="100000"/>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Som fastighetsägare har ni ansvar för att fastigheten fungerar som den ska och att ingenting riskerar att skada miljön eller hälsan för boende, anställda eller besökare.</a:t>
            </a:r>
            <a:br>
              <a:rPr lang="sv-SE" b="0" i="0" dirty="0">
                <a:effectLst/>
                <a:latin typeface="Arial" panose="020B0604020202020204" pitchFamily="34" charset="0"/>
                <a:cs typeface="Arial" panose="020B0604020202020204" pitchFamily="34" charset="0"/>
              </a:rPr>
            </a:br>
            <a:r>
              <a:rPr lang="sv-SE" b="0" i="0" dirty="0">
                <a:effectLst/>
                <a:latin typeface="Arial" panose="020B0604020202020204" pitchFamily="34" charset="0"/>
                <a:cs typeface="Arial" panose="020B0604020202020204" pitchFamily="34" charset="0"/>
              </a:rPr>
              <a:t>Det innebär att det </a:t>
            </a:r>
            <a:r>
              <a:rPr lang="sv-SE" dirty="0">
                <a:latin typeface="Arial" panose="020B0604020202020204" pitchFamily="34" charset="0"/>
                <a:cs typeface="Arial" panose="020B0604020202020204" pitchFamily="34" charset="0"/>
              </a:rPr>
              <a:t>S</a:t>
            </a:r>
            <a:r>
              <a:rPr lang="sv-SE" i="0" dirty="0">
                <a:effectLst/>
                <a:latin typeface="Arial" panose="020B0604020202020204" pitchFamily="34" charset="0"/>
                <a:cs typeface="Arial" panose="020B0604020202020204" pitchFamily="34" charset="0"/>
              </a:rPr>
              <a:t>ystematiskt brandskyddsarbete måste följas.</a:t>
            </a:r>
            <a:br>
              <a:rPr lang="sv-SE" i="0" dirty="0">
                <a:effectLst/>
                <a:latin typeface="Arial" panose="020B0604020202020204" pitchFamily="34" charset="0"/>
                <a:cs typeface="Arial" panose="020B0604020202020204" pitchFamily="34" charset="0"/>
              </a:rPr>
            </a:br>
            <a:r>
              <a:rPr lang="sv-SE" i="0" dirty="0">
                <a:effectLst/>
                <a:latin typeface="Arial" panose="020B0604020202020204" pitchFamily="34" charset="0"/>
                <a:cs typeface="Arial" panose="020B0604020202020204" pitchFamily="34" charset="0"/>
              </a:rPr>
              <a:t>Vissa delar kan ingå i den årliga översynen (besiktningen) medan andra har kortare intervaller. </a:t>
            </a:r>
            <a:endParaRPr lang="sv-SE" dirty="0">
              <a:latin typeface="Tahoma" panose="020B0604030504040204" pitchFamily="34" charset="0"/>
              <a:ea typeface="Tahoma" panose="020B0604030504040204" pitchFamily="34" charset="0"/>
              <a:cs typeface="Tahoma" panose="020B0604030504040204" pitchFamily="34" charset="0"/>
            </a:endParaRPr>
          </a:p>
        </p:txBody>
      </p:sp>
      <p:pic>
        <p:nvPicPr>
          <p:cNvPr id="4" name="Bildobjekt 3" descr="En bild som visar Teckensnitt, Grafik, text, grafisk design&#10;&#10;Automatiskt genererad beskrivning">
            <a:extLst>
              <a:ext uri="{FF2B5EF4-FFF2-40B4-BE49-F238E27FC236}">
                <a16:creationId xmlns:a16="http://schemas.microsoft.com/office/drawing/2014/main" xmlns="" id="{08DAA1D4-5F4B-E7EF-0161-0041B957D8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6" name="Bildobjekt 5" descr="En bild som visar tecknad serie, skärmbild, hus&#10;&#10;Automatiskt genererad beskrivning">
            <a:extLst>
              <a:ext uri="{FF2B5EF4-FFF2-40B4-BE49-F238E27FC236}">
                <a16:creationId xmlns:a16="http://schemas.microsoft.com/office/drawing/2014/main" xmlns="" id="{853718B2-CF85-8236-4E65-D6DF0D969DF5}"/>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1818511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6B6CA3-36B9-2655-8318-9B8D91CC5715}"/>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EC7E780C-E75E-8DA5-6B54-081FE936EF2A}"/>
              </a:ext>
            </a:extLst>
          </p:cNvPr>
          <p:cNvSpPr>
            <a:spLocks noGrp="1"/>
          </p:cNvSpPr>
          <p:nvPr>
            <p:ph type="subTitle" idx="1"/>
          </p:nvPr>
        </p:nvSpPr>
        <p:spPr>
          <a:xfrm>
            <a:off x="717974" y="492578"/>
            <a:ext cx="8486986" cy="533661"/>
          </a:xfrm>
          <a:noFill/>
        </p:spPr>
        <p:txBody>
          <a:bodyPr>
            <a:noAutofit/>
          </a:bodyPr>
          <a:lstStyle/>
          <a:p>
            <a:pPr algn="l"/>
            <a:r>
              <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rPr>
              <a:t>Ansvarsfrågan</a:t>
            </a:r>
          </a:p>
        </p:txBody>
      </p:sp>
      <p:sp>
        <p:nvSpPr>
          <p:cNvPr id="9" name="textruta 8">
            <a:extLst>
              <a:ext uri="{FF2B5EF4-FFF2-40B4-BE49-F238E27FC236}">
                <a16:creationId xmlns:a16="http://schemas.microsoft.com/office/drawing/2014/main" xmlns="" id="{E0084F46-7790-E52B-4FEB-DEF74512B0CD}"/>
              </a:ext>
            </a:extLst>
          </p:cNvPr>
          <p:cNvSpPr txBox="1"/>
          <p:nvPr/>
        </p:nvSpPr>
        <p:spPr>
          <a:xfrm>
            <a:off x="717974" y="1331039"/>
            <a:ext cx="8290560" cy="5629746"/>
          </a:xfrm>
          <a:prstGeom prst="rect">
            <a:avLst/>
          </a:prstGeom>
          <a:noFill/>
        </p:spPr>
        <p:txBody>
          <a:bodyPr wrap="square" rtlCol="0">
            <a:spAutoFit/>
          </a:bodyPr>
          <a:lstStyle/>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Diskutera i mindre grupper vad krav gällande fastighetsägaransvaret betyder, exempel på kontrollområden</a:t>
            </a:r>
          </a:p>
          <a:p>
            <a:pPr marL="342900" indent="-342900">
              <a:spcAft>
                <a:spcPts val="1800"/>
              </a:spcAft>
              <a:buClr>
                <a:srgbClr val="087742"/>
              </a:buClr>
              <a:buSzPct val="100000"/>
              <a:buFont typeface="Wingdings" panose="05000000000000000000" pitchFamily="2" charset="2"/>
              <a:buChar char="Ø"/>
            </a:pPr>
            <a:endParaRPr lang="sv-SE" dirty="0">
              <a:latin typeface="Arial" panose="020B0604020202020204" pitchFamily="34" charset="0"/>
              <a:ea typeface="Tahoma" panose="020B0604030504040204" pitchFamily="34" charset="0"/>
              <a:cs typeface="Arial" panose="020B0604020202020204" pitchFamily="34" charset="0"/>
            </a:endParaRPr>
          </a:p>
          <a:p>
            <a:pPr algn="l">
              <a:spcAft>
                <a:spcPts val="675"/>
              </a:spcAft>
            </a:pPr>
            <a:endParaRPr lang="sv-SE" sz="1200" b="1" i="0" cap="all" dirty="0">
              <a:solidFill>
                <a:srgbClr val="121212"/>
              </a:solidFill>
              <a:effectLst/>
              <a:latin typeface="Lato" panose="020F0502020204030203"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a:spcAft>
                <a:spcPts val="1800"/>
              </a:spcAft>
              <a:buClr>
                <a:srgbClr val="087742"/>
              </a:buClr>
              <a:buSzPct val="100000"/>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a:spcAft>
                <a:spcPts val="1800"/>
              </a:spcAft>
              <a:buClr>
                <a:srgbClr val="087742"/>
              </a:buClr>
              <a:buSzPct val="100000"/>
            </a:pPr>
            <a:endParaRPr lang="sv-SE"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Bildobjekt 3" descr="En bild som visar Teckensnitt, Grafik, text, grafisk design&#10;&#10;Automatiskt genererad beskrivning">
            <a:extLst>
              <a:ext uri="{FF2B5EF4-FFF2-40B4-BE49-F238E27FC236}">
                <a16:creationId xmlns:a16="http://schemas.microsoft.com/office/drawing/2014/main" xmlns="" id="{0EDA4F66-D542-6B4D-3C4D-FC93B096DC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6" name="Bildobjekt 5" descr="En bild som visar tecknad serie, skärmbild, hus&#10;&#10;Automatiskt genererad beskrivning">
            <a:extLst>
              <a:ext uri="{FF2B5EF4-FFF2-40B4-BE49-F238E27FC236}">
                <a16:creationId xmlns:a16="http://schemas.microsoft.com/office/drawing/2014/main" xmlns="" id="{52A30D4B-9301-F6B4-C826-9C7A4D6D4806}"/>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2737790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911873E-CE46-FBFE-90FC-65A00F3D3D9D}"/>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9BCD1AD9-CED6-C3DD-94EE-A762AE43D7C8}"/>
              </a:ext>
            </a:extLst>
          </p:cNvPr>
          <p:cNvSpPr>
            <a:spLocks noGrp="1"/>
          </p:cNvSpPr>
          <p:nvPr>
            <p:ph type="subTitle" idx="1"/>
          </p:nvPr>
        </p:nvSpPr>
        <p:spPr>
          <a:xfrm>
            <a:off x="717974" y="492578"/>
            <a:ext cx="8486986" cy="533661"/>
          </a:xfrm>
          <a:noFill/>
        </p:spPr>
        <p:txBody>
          <a:bodyPr>
            <a:noAutofit/>
          </a:bodyPr>
          <a:lstStyle/>
          <a:p>
            <a:pPr algn="l"/>
            <a:r>
              <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rPr>
              <a:t>Ansvarsfrågan</a:t>
            </a:r>
          </a:p>
        </p:txBody>
      </p:sp>
      <p:sp>
        <p:nvSpPr>
          <p:cNvPr id="9" name="textruta 8">
            <a:extLst>
              <a:ext uri="{FF2B5EF4-FFF2-40B4-BE49-F238E27FC236}">
                <a16:creationId xmlns:a16="http://schemas.microsoft.com/office/drawing/2014/main" xmlns="" id="{8ECDD296-B349-11FA-7614-35903148EA75}"/>
              </a:ext>
            </a:extLst>
          </p:cNvPr>
          <p:cNvSpPr txBox="1"/>
          <p:nvPr/>
        </p:nvSpPr>
        <p:spPr>
          <a:xfrm>
            <a:off x="717974" y="1331039"/>
            <a:ext cx="8290560" cy="2862322"/>
          </a:xfrm>
          <a:prstGeom prst="rect">
            <a:avLst/>
          </a:prstGeom>
          <a:noFill/>
        </p:spPr>
        <p:txBody>
          <a:bodyPr wrap="square" rtlCol="0">
            <a:spAutoFit/>
          </a:bodyPr>
          <a:lstStyle/>
          <a:p>
            <a:pPr algn="l"/>
            <a:r>
              <a:rPr lang="sv-SE" b="1" i="0" dirty="0">
                <a:solidFill>
                  <a:srgbClr val="333333"/>
                </a:solidFill>
                <a:effectLst/>
                <a:latin typeface="Arial" panose="020B0604020202020204" pitchFamily="34" charset="0"/>
                <a:cs typeface="Arial" panose="020B0604020202020204" pitchFamily="34" charset="0"/>
              </a:rPr>
              <a:t>Egenkontroll är grunden</a:t>
            </a:r>
          </a:p>
          <a:p>
            <a:pPr algn="l"/>
            <a:endParaRPr lang="sv-SE" b="1" i="0" dirty="0">
              <a:solidFill>
                <a:srgbClr val="333333"/>
              </a:solidFill>
              <a:effectLst/>
              <a:latin typeface="Arial" panose="020B0604020202020204" pitchFamily="34" charset="0"/>
              <a:cs typeface="Arial" panose="020B0604020202020204" pitchFamily="34" charset="0"/>
            </a:endParaRPr>
          </a:p>
          <a:p>
            <a:pPr algn="l"/>
            <a:r>
              <a:rPr lang="sv-SE" b="0" i="0" dirty="0">
                <a:solidFill>
                  <a:srgbClr val="333333"/>
                </a:solidFill>
                <a:effectLst/>
                <a:latin typeface="Arial" panose="020B0604020202020204" pitchFamily="34" charset="0"/>
                <a:cs typeface="Arial" panose="020B0604020202020204" pitchFamily="34" charset="0"/>
              </a:rPr>
              <a:t>Enligt miljöbalken är du skyldig att ha en god egenkontroll. Egenkontroll är ett förebyggande arbete där du planerar och kontrollerar din verksamhet regelbundet så att hälsoproblem hos boende eller skador på miljön kan undvikas. Egenkontrollen omfattar organisation, rutiner, åtgärder och liknande.</a:t>
            </a:r>
          </a:p>
          <a:p>
            <a:pPr algn="l"/>
            <a:endParaRPr lang="sv-SE" b="0" i="0" dirty="0">
              <a:solidFill>
                <a:srgbClr val="333333"/>
              </a:solidFill>
              <a:effectLst/>
              <a:latin typeface="Arial" panose="020B0604020202020204" pitchFamily="34" charset="0"/>
              <a:cs typeface="Arial" panose="020B0604020202020204" pitchFamily="34" charset="0"/>
            </a:endParaRPr>
          </a:p>
          <a:p>
            <a:pPr>
              <a:spcAft>
                <a:spcPts val="1800"/>
              </a:spcAft>
              <a:buClr>
                <a:srgbClr val="087742"/>
              </a:buClr>
              <a:buSzPct val="100000"/>
            </a:pPr>
            <a:r>
              <a:rPr lang="sv-SE" b="0" i="0" dirty="0">
                <a:solidFill>
                  <a:srgbClr val="333333"/>
                </a:solidFill>
                <a:effectLst/>
                <a:latin typeface="Arial" panose="020B0604020202020204" pitchFamily="34" charset="0"/>
                <a:cs typeface="Arial" panose="020B0604020202020204" pitchFamily="34" charset="0"/>
              </a:rPr>
              <a:t>Som fastighetsägare ansvarar du för att underhålla och sköta fastigheten så att hyresgäster eller boende inte får besvär eller blir sjuka av brister i byggnaden. Du ansvarar också för att fastigheten inte orsakar skador på miljön.</a:t>
            </a:r>
            <a:endParaRPr lang="sv-SE" dirty="0">
              <a:latin typeface="Arial" panose="020B0604020202020204" pitchFamily="34" charset="0"/>
              <a:ea typeface="Tahoma" panose="020B0604030504040204" pitchFamily="34" charset="0"/>
              <a:cs typeface="Arial" panose="020B0604020202020204" pitchFamily="34" charset="0"/>
            </a:endParaRPr>
          </a:p>
        </p:txBody>
      </p:sp>
      <p:pic>
        <p:nvPicPr>
          <p:cNvPr id="4" name="Bildobjekt 3" descr="En bild som visar Teckensnitt, Grafik, text, grafisk design&#10;&#10;Automatiskt genererad beskrivning">
            <a:extLst>
              <a:ext uri="{FF2B5EF4-FFF2-40B4-BE49-F238E27FC236}">
                <a16:creationId xmlns:a16="http://schemas.microsoft.com/office/drawing/2014/main" xmlns="" id="{C894DEC2-0EAE-694F-2671-A0D722F39F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6" name="Bildobjekt 5" descr="En bild som visar tecknad serie, skärmbild, hus&#10;&#10;Automatiskt genererad beskrivning">
            <a:extLst>
              <a:ext uri="{FF2B5EF4-FFF2-40B4-BE49-F238E27FC236}">
                <a16:creationId xmlns:a16="http://schemas.microsoft.com/office/drawing/2014/main" xmlns="" id="{475C80CE-D338-BBBD-F51E-1E9B0DA5D0CC}"/>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3084156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59D67F8-DFA8-23CA-2221-4F5061630B3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F489982D-2569-14DE-A32E-96CAD1B9E3E1}"/>
              </a:ext>
            </a:extLst>
          </p:cNvPr>
          <p:cNvSpPr>
            <a:spLocks noGrp="1"/>
          </p:cNvSpPr>
          <p:nvPr>
            <p:ph type="subTitle" idx="1"/>
          </p:nvPr>
        </p:nvSpPr>
        <p:spPr>
          <a:xfrm>
            <a:off x="717974" y="216353"/>
            <a:ext cx="8486986" cy="533661"/>
          </a:xfrm>
          <a:noFill/>
        </p:spPr>
        <p:txBody>
          <a:bodyPr>
            <a:noAutofit/>
          </a:bodyPr>
          <a:lstStyle/>
          <a:p>
            <a:pPr algn="l"/>
            <a:r>
              <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rPr>
              <a:t>Ansvarsfrågan</a:t>
            </a:r>
          </a:p>
        </p:txBody>
      </p:sp>
      <p:sp>
        <p:nvSpPr>
          <p:cNvPr id="9" name="textruta 8">
            <a:extLst>
              <a:ext uri="{FF2B5EF4-FFF2-40B4-BE49-F238E27FC236}">
                <a16:creationId xmlns:a16="http://schemas.microsoft.com/office/drawing/2014/main" xmlns="" id="{CBB34BBD-540E-2329-67A1-1637FA7A3972}"/>
              </a:ext>
            </a:extLst>
          </p:cNvPr>
          <p:cNvSpPr txBox="1"/>
          <p:nvPr/>
        </p:nvSpPr>
        <p:spPr>
          <a:xfrm>
            <a:off x="717974" y="861617"/>
            <a:ext cx="8290560" cy="9415398"/>
          </a:xfrm>
          <a:prstGeom prst="rect">
            <a:avLst/>
          </a:prstGeom>
          <a:noFill/>
        </p:spPr>
        <p:txBody>
          <a:bodyPr wrap="square" rtlCol="0">
            <a:spAutoFit/>
          </a:bodyPr>
          <a:lstStyle/>
          <a:p>
            <a:pPr>
              <a:spcAft>
                <a:spcPts val="1800"/>
              </a:spcAft>
              <a:buClr>
                <a:srgbClr val="087742"/>
              </a:buClr>
              <a:buSzPct val="100000"/>
            </a:pPr>
            <a:r>
              <a:rPr lang="sv-SE" dirty="0">
                <a:latin typeface="Arial" panose="020B0604020202020204" pitchFamily="34" charset="0"/>
                <a:ea typeface="Tahoma" panose="020B0604030504040204" pitchFamily="34" charset="0"/>
                <a:cs typeface="Arial" panose="020B0604020202020204" pitchFamily="34" charset="0"/>
              </a:rPr>
              <a:t>Exempel på kontrollområden</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Avfall</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Buller</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Hissar</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SBA</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Ventilation</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Temperatur och drag</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 Radon</a:t>
            </a:r>
          </a:p>
          <a:p>
            <a:pPr marL="342900" indent="-342900">
              <a:spcAft>
                <a:spcPts val="1800"/>
              </a:spcAft>
              <a:buClr>
                <a:srgbClr val="087742"/>
              </a:buClr>
              <a:buSzPct val="100000"/>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Sotning och brandskyddskontroll</a:t>
            </a:r>
          </a:p>
          <a:p>
            <a:pPr marL="342900" indent="-342900">
              <a:spcAft>
                <a:spcPts val="1800"/>
              </a:spcAft>
              <a:buClr>
                <a:srgbClr val="087742"/>
              </a:buClr>
              <a:buSzPct val="100000"/>
              <a:buFont typeface="Wingdings" panose="05000000000000000000" pitchFamily="2" charset="2"/>
              <a:buChar char="Ø"/>
            </a:pPr>
            <a:r>
              <a:rPr lang="sv-SE" dirty="0" err="1">
                <a:latin typeface="Arial" panose="020B0604020202020204" pitchFamily="34" charset="0"/>
                <a:ea typeface="Tahoma" panose="020B0604030504040204" pitchFamily="34" charset="0"/>
                <a:cs typeface="Arial" panose="020B0604020202020204" pitchFamily="34" charset="0"/>
              </a:rPr>
              <a:t>Legionella</a:t>
            </a:r>
            <a:endParaRPr lang="sv-SE" dirty="0">
              <a:latin typeface="Arial" panose="020B0604020202020204" pitchFamily="34" charset="0"/>
              <a:ea typeface="Tahoma" panose="020B0604030504040204" pitchFamily="34" charset="0"/>
              <a:cs typeface="Arial" panose="020B0604020202020204" pitchFamily="34" charset="0"/>
            </a:endParaRPr>
          </a:p>
          <a:p>
            <a:pPr algn="l">
              <a:spcAft>
                <a:spcPts val="675"/>
              </a:spcAft>
            </a:pPr>
            <a:endParaRPr lang="sv-SE" sz="1200" b="1" i="0" cap="all" dirty="0">
              <a:solidFill>
                <a:srgbClr val="121212"/>
              </a:solidFill>
              <a:effectLst/>
              <a:latin typeface="Lato" panose="020F0502020204030203"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marL="342900" indent="-342900">
              <a:spcAft>
                <a:spcPts val="1800"/>
              </a:spcAft>
              <a:buClr>
                <a:srgbClr val="087742"/>
              </a:buClr>
              <a:buSzPct val="100000"/>
              <a:buFont typeface="Wingdings" panose="05000000000000000000" pitchFamily="2" charset="2"/>
              <a:buChar char="Ø"/>
            </a:pPr>
            <a:endParaRPr lang="sv-SE" sz="2400" dirty="0">
              <a:latin typeface="Arial" panose="020B0604020202020204" pitchFamily="34" charset="0"/>
              <a:ea typeface="Tahoma" panose="020B0604030504040204" pitchFamily="34" charset="0"/>
              <a:cs typeface="Arial" panose="020B0604020202020204" pitchFamily="34" charset="0"/>
            </a:endParaRPr>
          </a:p>
          <a:p>
            <a:pPr>
              <a:spcAft>
                <a:spcPts val="1800"/>
              </a:spcAft>
              <a:buClr>
                <a:srgbClr val="087742"/>
              </a:buClr>
              <a:buSzPct val="100000"/>
            </a:pPr>
            <a:endParaRPr lang="sv-SE" sz="2400" dirty="0">
              <a:latin typeface="Tahoma" panose="020B0604030504040204" pitchFamily="34" charset="0"/>
              <a:ea typeface="Tahoma" panose="020B0604030504040204" pitchFamily="34" charset="0"/>
              <a:cs typeface="Tahoma" panose="020B0604030504040204" pitchFamily="34" charset="0"/>
            </a:endParaRPr>
          </a:p>
        </p:txBody>
      </p:sp>
      <p:pic>
        <p:nvPicPr>
          <p:cNvPr id="4" name="Bildobjekt 3" descr="En bild som visar Teckensnitt, Grafik, text, grafisk design&#10;&#10;Automatiskt genererad beskrivning">
            <a:extLst>
              <a:ext uri="{FF2B5EF4-FFF2-40B4-BE49-F238E27FC236}">
                <a16:creationId xmlns:a16="http://schemas.microsoft.com/office/drawing/2014/main" xmlns="" id="{062D3826-6E64-CC1A-A974-3C0BA7A131B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6" name="Bildobjekt 5" descr="En bild som visar tecknad serie, skärmbild, hus&#10;&#10;Automatiskt genererad beskrivning">
            <a:extLst>
              <a:ext uri="{FF2B5EF4-FFF2-40B4-BE49-F238E27FC236}">
                <a16:creationId xmlns:a16="http://schemas.microsoft.com/office/drawing/2014/main" xmlns="" id="{4814F71D-17D4-31CE-E22E-DB8A3F2D5FAB}"/>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156255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9">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14" dur="500"/>
                                        <p:tgtEl>
                                          <p:spTgt spid="9">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p:tgtEl>
                                          <p:spTgt spid="9">
                                            <p:txEl>
                                              <p:pRg st="6" end="6"/>
                                            </p:txEl>
                                          </p:spTgt>
                                        </p:tgtEl>
                                        <p:attrNameLst>
                                          <p:attrName>ppt_y</p:attrName>
                                        </p:attrNameLst>
                                      </p:cBhvr>
                                      <p:tavLst>
                                        <p:tav tm="0">
                                          <p:val>
                                            <p:strVal val="#ppt_y+#ppt_h*1.125000"/>
                                          </p:val>
                                        </p:tav>
                                        <p:tav tm="100000">
                                          <p:val>
                                            <p:strVal val="#ppt_y"/>
                                          </p:val>
                                        </p:tav>
                                      </p:tavLst>
                                    </p:anim>
                                    <p:animEffect transition="in" filter="wipe(up)">
                                      <p:cBhvr>
                                        <p:cTn id="38" dur="500"/>
                                        <p:tgtEl>
                                          <p:spTgt spid="9">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 calcmode="lin" valueType="num">
                                      <p:cBhvr additive="base">
                                        <p:cTn id="43" dur="500"/>
                                        <p:tgtEl>
                                          <p:spTgt spid="9">
                                            <p:txEl>
                                              <p:pRg st="7" end="7"/>
                                            </p:txEl>
                                          </p:spTgt>
                                        </p:tgtEl>
                                        <p:attrNameLst>
                                          <p:attrName>ppt_y</p:attrName>
                                        </p:attrNameLst>
                                      </p:cBhvr>
                                      <p:tavLst>
                                        <p:tav tm="0">
                                          <p:val>
                                            <p:strVal val="#ppt_y+#ppt_h*1.125000"/>
                                          </p:val>
                                        </p:tav>
                                        <p:tav tm="100000">
                                          <p:val>
                                            <p:strVal val="#ppt_y"/>
                                          </p:val>
                                        </p:tav>
                                      </p:tavLst>
                                    </p:anim>
                                    <p:animEffect transition="in" filter="wipe(up)">
                                      <p:cBhvr>
                                        <p:cTn id="44" dur="500"/>
                                        <p:tgtEl>
                                          <p:spTgt spid="9">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p:tgtEl>
                                          <p:spTgt spid="9">
                                            <p:txEl>
                                              <p:pRg st="8" end="8"/>
                                            </p:txEl>
                                          </p:spTgt>
                                        </p:tgtEl>
                                        <p:attrNameLst>
                                          <p:attrName>ppt_y</p:attrName>
                                        </p:attrNameLst>
                                      </p:cBhvr>
                                      <p:tavLst>
                                        <p:tav tm="0">
                                          <p:val>
                                            <p:strVal val="#ppt_y+#ppt_h*1.125000"/>
                                          </p:val>
                                        </p:tav>
                                        <p:tav tm="100000">
                                          <p:val>
                                            <p:strVal val="#ppt_y"/>
                                          </p:val>
                                        </p:tav>
                                      </p:tavLst>
                                    </p:anim>
                                    <p:animEffect transition="in" filter="wipe(up)">
                                      <p:cBhvr>
                                        <p:cTn id="50" dur="500"/>
                                        <p:tgtEl>
                                          <p:spTgt spid="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9">
                                            <p:txEl>
                                              <p:pRg st="9" end="9"/>
                                            </p:txEl>
                                          </p:spTgt>
                                        </p:tgtEl>
                                        <p:attrNameLst>
                                          <p:attrName>style.visibility</p:attrName>
                                        </p:attrNameLst>
                                      </p:cBhvr>
                                      <p:to>
                                        <p:strVal val="visible"/>
                                      </p:to>
                                    </p:set>
                                    <p:anim calcmode="lin" valueType="num">
                                      <p:cBhvr additive="base">
                                        <p:cTn id="55" dur="500"/>
                                        <p:tgtEl>
                                          <p:spTgt spid="9">
                                            <p:txEl>
                                              <p:pRg st="9" end="9"/>
                                            </p:txEl>
                                          </p:spTgt>
                                        </p:tgtEl>
                                        <p:attrNameLst>
                                          <p:attrName>ppt_y</p:attrName>
                                        </p:attrNameLst>
                                      </p:cBhvr>
                                      <p:tavLst>
                                        <p:tav tm="0">
                                          <p:val>
                                            <p:strVal val="#ppt_y+#ppt_h*1.125000"/>
                                          </p:val>
                                        </p:tav>
                                        <p:tav tm="100000">
                                          <p:val>
                                            <p:strVal val="#ppt_y"/>
                                          </p:val>
                                        </p:tav>
                                      </p:tavLst>
                                    </p:anim>
                                    <p:animEffect transition="in" filter="wipe(up)">
                                      <p:cBhvr>
                                        <p:cTn id="56"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xmlns="" id="{345ACB30-75EB-4B31-BEFB-DA3ADE9CB90E}"/>
              </a:ext>
            </a:extLst>
          </p:cNvPr>
          <p:cNvSpPr>
            <a:spLocks noGrp="1"/>
          </p:cNvSpPr>
          <p:nvPr>
            <p:ph type="subTitle" idx="1"/>
          </p:nvPr>
        </p:nvSpPr>
        <p:spPr>
          <a:xfrm>
            <a:off x="717974" y="321617"/>
            <a:ext cx="8486986" cy="533661"/>
          </a:xfrm>
          <a:noFill/>
        </p:spPr>
        <p:txBody>
          <a:bodyPr>
            <a:noAutofit/>
          </a:bodyPr>
          <a:lstStyle/>
          <a:p>
            <a:pPr algn="l"/>
            <a:r>
              <a:rPr lang="sv-SE" sz="3600" b="1" i="0" dirty="0">
                <a:solidFill>
                  <a:srgbClr val="087742"/>
                </a:solidFill>
                <a:effectLst/>
                <a:latin typeface="Arial" panose="020B0604020202020204" pitchFamily="34" charset="0"/>
                <a:cs typeface="Arial" panose="020B0604020202020204" pitchFamily="34" charset="0"/>
              </a:rPr>
              <a:t>Systematisk</a:t>
            </a:r>
            <a:r>
              <a:rPr lang="sv-SE" sz="3600" b="1" dirty="0">
                <a:solidFill>
                  <a:srgbClr val="087742"/>
                </a:solidFill>
                <a:latin typeface="Arial" panose="020B0604020202020204" pitchFamily="34" charset="0"/>
                <a:cs typeface="Arial" panose="020B0604020202020204" pitchFamily="34" charset="0"/>
              </a:rPr>
              <a:t> brandskyddsarbete</a:t>
            </a:r>
            <a:endParaRPr lang="sv-SE" sz="3600" b="0" i="0" dirty="0">
              <a:solidFill>
                <a:srgbClr val="087742"/>
              </a:solidFill>
              <a:effectLst/>
              <a:latin typeface="Arial" panose="020B0604020202020204" pitchFamily="34" charset="0"/>
              <a:cs typeface="Arial" panose="020B0604020202020204" pitchFamily="34" charset="0"/>
            </a:endParaRPr>
          </a:p>
          <a:p>
            <a:pPr algn="l"/>
            <a:endParaRPr lang="sv-SE" sz="3600" b="1" dirty="0">
              <a:solidFill>
                <a:srgbClr val="087742"/>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ruta 8">
            <a:extLst>
              <a:ext uri="{FF2B5EF4-FFF2-40B4-BE49-F238E27FC236}">
                <a16:creationId xmlns:a16="http://schemas.microsoft.com/office/drawing/2014/main" xmlns="" id="{A589284F-2E93-43FE-A1CD-4151D5BF4EF0}"/>
              </a:ext>
            </a:extLst>
          </p:cNvPr>
          <p:cNvSpPr txBox="1"/>
          <p:nvPr/>
        </p:nvSpPr>
        <p:spPr>
          <a:xfrm>
            <a:off x="450639" y="1122725"/>
            <a:ext cx="8290560" cy="2226250"/>
          </a:xfrm>
          <a:prstGeom prst="rect">
            <a:avLst/>
          </a:prstGeom>
          <a:noFill/>
        </p:spPr>
        <p:txBody>
          <a:bodyPr wrap="square" rtlCol="0">
            <a:spAutoFit/>
          </a:bodyPr>
          <a:lstStyle/>
          <a:p>
            <a:pPr marL="342900" indent="-342900">
              <a:spcBef>
                <a:spcPts val="1125"/>
              </a:spcBef>
              <a:spcAft>
                <a:spcPts val="1125"/>
              </a:spcAft>
              <a:buFont typeface="Wingdings" panose="05000000000000000000" pitchFamily="2" charset="2"/>
              <a:buChar char="Ø"/>
            </a:pPr>
            <a:r>
              <a:rPr lang="sv-SE" dirty="0">
                <a:latin typeface="Arial" panose="020B0604020202020204" pitchFamily="34" charset="0"/>
                <a:ea typeface="Tahoma" panose="020B0604030504040204" pitchFamily="34" charset="0"/>
                <a:cs typeface="Arial" panose="020B0604020202020204" pitchFamily="34" charset="0"/>
              </a:rPr>
              <a:t> Diskutera i mindre grupper vad SBA är i teorin, praktiken och vad det betyder för vår verksamhet. Hur ser brandskyddet ut?</a:t>
            </a:r>
          </a:p>
          <a:p>
            <a:pPr>
              <a:spcBef>
                <a:spcPts val="1125"/>
              </a:spcBef>
              <a:spcAft>
                <a:spcPts val="1125"/>
              </a:spcAft>
            </a:pPr>
            <a:endParaRPr lang="sv-SE" dirty="0">
              <a:solidFill>
                <a:srgbClr val="087742"/>
              </a:solidFill>
              <a:latin typeface="Arial" panose="020B0604020202020204" pitchFamily="34" charset="0"/>
              <a:ea typeface="Tahoma" panose="020B0604030504040204" pitchFamily="34" charset="0"/>
              <a:cs typeface="Arial" panose="020B0604020202020204" pitchFamily="34" charset="0"/>
            </a:endParaRPr>
          </a:p>
          <a:p>
            <a:pPr>
              <a:spcBef>
                <a:spcPts val="1125"/>
              </a:spcBef>
              <a:spcAft>
                <a:spcPts val="1125"/>
              </a:spcAft>
            </a:pPr>
            <a:r>
              <a:rPr lang="sv-SE" sz="2400" b="0" i="0" dirty="0">
                <a:effectLst/>
                <a:latin typeface="Arial" panose="020B0604020202020204" pitchFamily="34" charset="0"/>
                <a:cs typeface="Arial" panose="020B0604020202020204" pitchFamily="34" charset="0"/>
              </a:rPr>
              <a:t/>
            </a:r>
            <a:br>
              <a:rPr lang="sv-SE" sz="2400" b="0" i="0" dirty="0">
                <a:effectLst/>
                <a:latin typeface="Arial" panose="020B0604020202020204" pitchFamily="34" charset="0"/>
                <a:cs typeface="Arial" panose="020B0604020202020204" pitchFamily="34" charset="0"/>
              </a:rPr>
            </a:br>
            <a:endParaRPr lang="sv-SE" sz="2400" b="0" i="0" dirty="0">
              <a:effectLst/>
              <a:latin typeface="Arial" panose="020B0604020202020204" pitchFamily="34" charset="0"/>
              <a:cs typeface="Arial" panose="020B0604020202020204" pitchFamily="34" charset="0"/>
            </a:endParaRP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30B20802-A1D3-3F09-7F05-EC3845E10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EC596961-8EBC-A795-C1D1-8D1035F9065C}"/>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1580693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2BFFA7-8717-2DB8-58E4-C81C19266D81}"/>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B7E473E3-A9E5-1117-CFC3-4F5D1E1626D0}"/>
              </a:ext>
            </a:extLst>
          </p:cNvPr>
          <p:cNvSpPr>
            <a:spLocks noGrp="1"/>
          </p:cNvSpPr>
          <p:nvPr>
            <p:ph type="subTitle" idx="1"/>
          </p:nvPr>
        </p:nvSpPr>
        <p:spPr>
          <a:xfrm>
            <a:off x="717974" y="321617"/>
            <a:ext cx="8486986" cy="533661"/>
          </a:xfrm>
          <a:noFill/>
        </p:spPr>
        <p:txBody>
          <a:bodyPr>
            <a:noAutofit/>
          </a:bodyPr>
          <a:lstStyle/>
          <a:p>
            <a:pPr algn="l"/>
            <a:r>
              <a:rPr lang="sv-SE" sz="3600" b="1" i="0" dirty="0">
                <a:solidFill>
                  <a:srgbClr val="087742"/>
                </a:solidFill>
                <a:effectLst/>
                <a:latin typeface="Arial" panose="020B0604020202020204" pitchFamily="34" charset="0"/>
                <a:cs typeface="Arial" panose="020B0604020202020204" pitchFamily="34" charset="0"/>
              </a:rPr>
              <a:t>Systematisk</a:t>
            </a:r>
            <a:r>
              <a:rPr lang="sv-SE" sz="3600" b="1" dirty="0">
                <a:solidFill>
                  <a:srgbClr val="087742"/>
                </a:solidFill>
                <a:latin typeface="Arial" panose="020B0604020202020204" pitchFamily="34" charset="0"/>
                <a:cs typeface="Arial" panose="020B0604020202020204" pitchFamily="34" charset="0"/>
              </a:rPr>
              <a:t> brandskyddsarbete</a:t>
            </a:r>
            <a:endParaRPr lang="sv-SE" sz="3600" b="0" i="0" dirty="0">
              <a:solidFill>
                <a:srgbClr val="087742"/>
              </a:solidFill>
              <a:effectLst/>
              <a:latin typeface="Arial" panose="020B0604020202020204" pitchFamily="34" charset="0"/>
              <a:cs typeface="Arial" panose="020B0604020202020204" pitchFamily="34" charset="0"/>
            </a:endParaRPr>
          </a:p>
          <a:p>
            <a:pPr algn="l"/>
            <a:endParaRPr lang="sv-SE" sz="3600" b="1" dirty="0">
              <a:solidFill>
                <a:srgbClr val="087742"/>
              </a:solidFill>
              <a:latin typeface="Tahoma" panose="020B0604030504040204" pitchFamily="34" charset="0"/>
              <a:ea typeface="Tahoma" panose="020B0604030504040204" pitchFamily="34" charset="0"/>
              <a:cs typeface="Tahoma" panose="020B0604030504040204" pitchFamily="34" charset="0"/>
            </a:endParaRPr>
          </a:p>
        </p:txBody>
      </p:sp>
      <p:sp>
        <p:nvSpPr>
          <p:cNvPr id="9" name="textruta 8">
            <a:extLst>
              <a:ext uri="{FF2B5EF4-FFF2-40B4-BE49-F238E27FC236}">
                <a16:creationId xmlns:a16="http://schemas.microsoft.com/office/drawing/2014/main" xmlns="" id="{DEDCAAEC-9579-3075-A745-ABB1C44A7033}"/>
              </a:ext>
            </a:extLst>
          </p:cNvPr>
          <p:cNvSpPr txBox="1"/>
          <p:nvPr/>
        </p:nvSpPr>
        <p:spPr>
          <a:xfrm>
            <a:off x="403138" y="1075224"/>
            <a:ext cx="8290560" cy="6789038"/>
          </a:xfrm>
          <a:prstGeom prst="rect">
            <a:avLst/>
          </a:prstGeom>
          <a:noFill/>
        </p:spPr>
        <p:txBody>
          <a:bodyPr wrap="square" rtlCol="0">
            <a:spAutoFit/>
          </a:bodyPr>
          <a:lstStyle/>
          <a:p>
            <a:pPr marL="342900" indent="-342900" algn="l">
              <a:lnSpc>
                <a:spcPts val="2250"/>
              </a:lnSpc>
              <a:spcAft>
                <a:spcPts val="1125"/>
              </a:spcAft>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Systematiskt brandskyddsarbete (SBA) är lagstadgat enligt Lagen om skydd mot olyckor, där det står att den som äger en byggnad eller bedriver verksamhet i den är skyldiga att:</a:t>
            </a:r>
          </a:p>
          <a:p>
            <a:pPr marL="342900" indent="-342900" algn="l">
              <a:lnSpc>
                <a:spcPts val="2250"/>
              </a:lnSpc>
              <a:spcBef>
                <a:spcPts val="1125"/>
              </a:spcBef>
              <a:spcAft>
                <a:spcPts val="1125"/>
              </a:spcAft>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 i skälig omfattning hålla med utrustning för släckning av brand eller annan olycka och</a:t>
            </a:r>
          </a:p>
          <a:p>
            <a:pPr marL="342900" indent="-342900" algn="l">
              <a:lnSpc>
                <a:spcPts val="2250"/>
              </a:lnSpc>
              <a:spcBef>
                <a:spcPts val="1125"/>
              </a:spcBef>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 i övrigt vidta de åtgärder som behövs för att förebygga, förhindra eller begränsa skador till följd av brand.</a:t>
            </a:r>
          </a:p>
          <a:p>
            <a:pPr marL="342900" indent="-342900" algn="l">
              <a:lnSpc>
                <a:spcPts val="2250"/>
              </a:lnSpc>
              <a:spcBef>
                <a:spcPts val="1125"/>
              </a:spcBef>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Ett systematiskt brandskyddsarbete kan helt enkelt ses som ett sätt att ha ordning och reda i sitt brandskydd</a:t>
            </a:r>
          </a:p>
          <a:p>
            <a:pPr marL="342900" indent="-342900">
              <a:lnSpc>
                <a:spcPts val="2250"/>
              </a:lnSpc>
              <a:spcBef>
                <a:spcPts val="1125"/>
              </a:spcBef>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Brandskydd handlar inte enbart om byggnadstekniska lösningar och åtgärder såsom brandvarnare och släckredskap. Det handlar minst lika mycket om organisering, rutiner, kunskap och riskmedvetenhet.</a:t>
            </a:r>
          </a:p>
          <a:p>
            <a:pPr marL="342900" indent="-342900">
              <a:lnSpc>
                <a:spcPts val="2250"/>
              </a:lnSpc>
              <a:spcBef>
                <a:spcPts val="1125"/>
              </a:spcBef>
              <a:buFont typeface="Wingdings" panose="05000000000000000000" pitchFamily="2" charset="2"/>
              <a:buChar char="Ø"/>
            </a:pPr>
            <a:r>
              <a:rPr lang="sv-SE" b="0" i="0" dirty="0">
                <a:effectLst/>
                <a:latin typeface="Arial" panose="020B0604020202020204" pitchFamily="34" charset="0"/>
                <a:cs typeface="Arial" panose="020B0604020202020204" pitchFamily="34" charset="0"/>
              </a:rPr>
              <a:t>Utse en brandskyddsansvarig.</a:t>
            </a:r>
            <a:endParaRPr lang="sv-SE" dirty="0">
              <a:latin typeface="Arial" panose="020B0604020202020204" pitchFamily="34" charset="0"/>
              <a:cs typeface="Arial" panose="020B0604020202020204" pitchFamily="34" charset="0"/>
            </a:endParaRPr>
          </a:p>
          <a:p>
            <a:pPr marL="342900" indent="-342900">
              <a:lnSpc>
                <a:spcPts val="2250"/>
              </a:lnSpc>
              <a:spcBef>
                <a:spcPts val="1125"/>
              </a:spcBef>
              <a:buFont typeface="Wingdings" panose="05000000000000000000" pitchFamily="2" charset="2"/>
              <a:buChar char="Ø"/>
            </a:pPr>
            <a:endParaRPr lang="sv-SE" dirty="0">
              <a:latin typeface="Arial" panose="020B0604020202020204" pitchFamily="34" charset="0"/>
              <a:cs typeface="Arial" panose="020B0604020202020204" pitchFamily="34" charset="0"/>
            </a:endParaRPr>
          </a:p>
          <a:p>
            <a:pPr marL="342900" indent="-342900" algn="l">
              <a:lnSpc>
                <a:spcPts val="2250"/>
              </a:lnSpc>
              <a:spcBef>
                <a:spcPts val="1125"/>
              </a:spcBef>
              <a:buFont typeface="Wingdings" panose="05000000000000000000" pitchFamily="2" charset="2"/>
              <a:buChar char="Ø"/>
            </a:pPr>
            <a:endParaRPr lang="sv-SE" b="0" i="0" dirty="0">
              <a:effectLst/>
              <a:latin typeface="Arial" panose="020B0604020202020204" pitchFamily="34" charset="0"/>
              <a:cs typeface="Arial" panose="020B0604020202020204" pitchFamily="34" charset="0"/>
            </a:endParaRPr>
          </a:p>
          <a:p>
            <a:pPr>
              <a:spcBef>
                <a:spcPts val="1125"/>
              </a:spcBef>
              <a:spcAft>
                <a:spcPts val="1125"/>
              </a:spcAft>
            </a:pPr>
            <a:r>
              <a:rPr lang="sv-SE" sz="2400" b="0" i="0" dirty="0">
                <a:effectLst/>
                <a:latin typeface="Arial" panose="020B0604020202020204" pitchFamily="34" charset="0"/>
                <a:cs typeface="Arial" panose="020B0604020202020204" pitchFamily="34" charset="0"/>
              </a:rPr>
              <a:t/>
            </a:r>
            <a:br>
              <a:rPr lang="sv-SE" sz="2400" b="0" i="0" dirty="0">
                <a:effectLst/>
                <a:latin typeface="Arial" panose="020B0604020202020204" pitchFamily="34" charset="0"/>
                <a:cs typeface="Arial" panose="020B0604020202020204" pitchFamily="34" charset="0"/>
              </a:rPr>
            </a:br>
            <a:endParaRPr lang="sv-SE" sz="2400" b="0" i="0" dirty="0">
              <a:effectLst/>
              <a:latin typeface="Arial" panose="020B0604020202020204" pitchFamily="34" charset="0"/>
              <a:cs typeface="Arial" panose="020B0604020202020204" pitchFamily="34" charset="0"/>
            </a:endParaRP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88D8E079-6FF3-C16C-97AF-AC1DE90E01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78B2048E-9074-E5A4-589C-B320B222C8D5}"/>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289245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8" end="8"/>
                                            </p:txEl>
                                          </p:spTgt>
                                        </p:tgtEl>
                                        <p:attrNameLst>
                                          <p:attrName>style.visibility</p:attrName>
                                        </p:attrNameLst>
                                      </p:cBhvr>
                                      <p:to>
                                        <p:strVal val="visible"/>
                                      </p:to>
                                    </p:set>
                                    <p:animEffect transition="in" filter="fade">
                                      <p:cBhvr>
                                        <p:cTn id="7" dur="1250"/>
                                        <p:tgtEl>
                                          <p:spTgt spid="9">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additive="base">
                                        <p:cTn id="12" dur="500"/>
                                        <p:tgtEl>
                                          <p:spTgt spid="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additive="base">
                                        <p:cTn id="18" dur="500"/>
                                        <p:tgtEl>
                                          <p:spTgt spid="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additive="base">
                                        <p:cTn id="24"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additive="base">
                                        <p:cTn id="30" dur="500"/>
                                        <p:tgtEl>
                                          <p:spTgt spid="9">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additive="base">
                                        <p:cTn id="36" dur="500"/>
                                        <p:tgtEl>
                                          <p:spTgt spid="9">
                                            <p:txEl>
                                              <p:pRg st="4" end="4"/>
                                            </p:txEl>
                                          </p:spTgt>
                                        </p:tgtEl>
                                        <p:attrNameLst>
                                          <p:attrName>ppt_y</p:attrName>
                                        </p:attrNameLst>
                                      </p:cBhvr>
                                      <p:tavLst>
                                        <p:tav tm="0">
                                          <p:val>
                                            <p:strVal val="#ppt_y+#ppt_h*1.125000"/>
                                          </p:val>
                                        </p:tav>
                                        <p:tav tm="100000">
                                          <p:val>
                                            <p:strVal val="#ppt_y"/>
                                          </p:val>
                                        </p:tav>
                                      </p:tavLst>
                                    </p:anim>
                                    <p:animEffect transition="in" filter="wipe(up)">
                                      <p:cBhvr>
                                        <p:cTn id="37" dur="500"/>
                                        <p:tgtEl>
                                          <p:spTgt spid="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 calcmode="lin" valueType="num">
                                      <p:cBhvr additive="base">
                                        <p:cTn id="42" dur="500"/>
                                        <p:tgtEl>
                                          <p:spTgt spid="9">
                                            <p:txEl>
                                              <p:pRg st="5" end="5"/>
                                            </p:txEl>
                                          </p:spTgt>
                                        </p:tgtEl>
                                        <p:attrNameLst>
                                          <p:attrName>ppt_y</p:attrName>
                                        </p:attrNameLst>
                                      </p:cBhvr>
                                      <p:tavLst>
                                        <p:tav tm="0">
                                          <p:val>
                                            <p:strVal val="#ppt_y+#ppt_h*1.125000"/>
                                          </p:val>
                                        </p:tav>
                                        <p:tav tm="100000">
                                          <p:val>
                                            <p:strVal val="#ppt_y"/>
                                          </p:val>
                                        </p:tav>
                                      </p:tavLst>
                                    </p:anim>
                                    <p:animEffect transition="in" filter="wipe(up)">
                                      <p:cBhvr>
                                        <p:cTn id="4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9B4F08B-95ED-E127-3DAE-90AE3B3863DC}"/>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985F9A6E-5BAA-8D6D-C74F-9DF8CDF12126}"/>
              </a:ext>
            </a:extLst>
          </p:cNvPr>
          <p:cNvSpPr>
            <a:spLocks noGrp="1"/>
          </p:cNvSpPr>
          <p:nvPr>
            <p:ph type="subTitle" idx="1"/>
          </p:nvPr>
        </p:nvSpPr>
        <p:spPr>
          <a:xfrm>
            <a:off x="708449" y="483053"/>
            <a:ext cx="8486986" cy="533661"/>
          </a:xfrm>
          <a:noFill/>
        </p:spPr>
        <p:txBody>
          <a:bodyPr>
            <a:noAutofit/>
          </a:bodyPr>
          <a:lstStyle/>
          <a:p>
            <a:pPr algn="l"/>
            <a:r>
              <a:rPr lang="sv-SE" sz="3600" b="1" i="0" dirty="0">
                <a:solidFill>
                  <a:srgbClr val="087742"/>
                </a:solidFill>
                <a:effectLst/>
                <a:latin typeface="Arial" panose="020B0604020202020204" pitchFamily="34" charset="0"/>
                <a:cs typeface="Arial" panose="020B0604020202020204" pitchFamily="34" charset="0"/>
              </a:rPr>
              <a:t>SBA i korthet</a:t>
            </a:r>
          </a:p>
          <a:p>
            <a:pPr algn="l"/>
            <a:endParaRPr lang="sv-SE" sz="36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Tillämpa lämpligt maxantal personer i era lokaler.</a:t>
            </a:r>
            <a:br>
              <a:rPr lang="sv-SE" sz="1800" b="0"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Genomför regelbunden egenkontroll, utbildning och övning.</a:t>
            </a:r>
            <a:br>
              <a:rPr lang="sv-SE" sz="1800" b="0"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Dokumentera arbetet.</a:t>
            </a:r>
            <a:br>
              <a:rPr lang="sv-SE" sz="1800" b="0"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Ta hjälp av handboken för systematiskt brandskyddsarbete.</a:t>
            </a:r>
            <a:br>
              <a:rPr lang="sv-SE" sz="1800" b="0"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Upprätta och kommunicera era brandskyddsregler med funktionärer, deltagare och hyresgäster.</a:t>
            </a:r>
          </a:p>
          <a:p>
            <a:pPr algn="l"/>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b="0" i="0" dirty="0">
                <a:effectLst/>
                <a:latin typeface="Arial" panose="020B0604020202020204" pitchFamily="34" charset="0"/>
                <a:cs typeface="Arial" panose="020B0604020202020204" pitchFamily="34" charset="0"/>
              </a:rPr>
              <a:t>Inventera vilka risker er byggnad och verksamhet innebär.</a:t>
            </a:r>
          </a:p>
          <a:p>
            <a:pPr algn="l"/>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sv-SE" sz="1800" dirty="0">
                <a:latin typeface="Arial" panose="020B0604020202020204" pitchFamily="34" charset="0"/>
                <a:cs typeface="Arial" panose="020B0604020202020204" pitchFamily="34" charset="0"/>
              </a:rPr>
              <a:t>Läs mer på </a:t>
            </a:r>
            <a:r>
              <a:rPr lang="sv-SE" sz="180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https://bygdeg</a:t>
            </a:r>
            <a:r>
              <a:rPr lang="sv-SE" sz="1800"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ardarna.se/skota-bygdegard/bygdegardsforsakring/att-forebygga-skador/brand/</a:t>
            </a: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endParaRPr lang="sv-SE" sz="1800" b="0" i="0" dirty="0">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endParaRPr lang="sv-SE" b="0" i="0" dirty="0">
              <a:effectLst/>
              <a:latin typeface="Arial" panose="020B0604020202020204" pitchFamily="34" charset="0"/>
              <a:cs typeface="Arial" panose="020B0604020202020204" pitchFamily="34" charset="0"/>
            </a:endParaRPr>
          </a:p>
          <a:p>
            <a:pPr algn="l"/>
            <a:endParaRPr lang="sv-SE" sz="3600" b="1" dirty="0">
              <a:solidFill>
                <a:srgbClr val="087742"/>
              </a:solidFill>
              <a:latin typeface="Tahoma" panose="020B0604030504040204" pitchFamily="34" charset="0"/>
              <a:ea typeface="Tahoma" panose="020B0604030504040204" pitchFamily="34" charset="0"/>
              <a:cs typeface="Tahoma" panose="020B0604030504040204" pitchFamily="34" charset="0"/>
            </a:endParaRP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67266073-54DE-7B1A-74C4-0B63E02342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6E5A9158-2338-DABA-9918-4364D353264B}"/>
              </a:ext>
            </a:extLst>
          </p:cNvPr>
          <p:cNvPicPr>
            <a:picLocks noChangeAspect="1"/>
          </p:cNvPicPr>
          <p:nvPr/>
        </p:nvPicPr>
        <p:blipFill rotWithShape="1">
          <a:blip r:embed="rId4"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122569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p:tgtEl>
                                          <p:spTgt spid="3">
                                            <p:txEl>
                                              <p:pRg st="10" end="10"/>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F09E8B9-D30D-896B-18B2-DFB80FFE86D4}"/>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xmlns="" id="{01C6123E-52A4-66AC-3168-C0C8B479CE7A}"/>
              </a:ext>
            </a:extLst>
          </p:cNvPr>
          <p:cNvSpPr>
            <a:spLocks noGrp="1"/>
          </p:cNvSpPr>
          <p:nvPr>
            <p:ph type="subTitle" idx="1"/>
          </p:nvPr>
        </p:nvSpPr>
        <p:spPr>
          <a:xfrm>
            <a:off x="694224" y="591617"/>
            <a:ext cx="8486986" cy="533661"/>
          </a:xfrm>
          <a:noFill/>
        </p:spPr>
        <p:txBody>
          <a:bodyPr>
            <a:noAutofit/>
          </a:bodyPr>
          <a:lstStyle/>
          <a:p>
            <a:pPr algn="l"/>
            <a:r>
              <a:rPr lang="sv-SE" sz="3600" dirty="0">
                <a:solidFill>
                  <a:srgbClr val="087742"/>
                </a:solidFill>
                <a:latin typeface="Arial" panose="020B0604020202020204" pitchFamily="34" charset="0"/>
                <a:ea typeface="Tahoma" panose="020B0604030504040204" pitchFamily="34" charset="0"/>
                <a:cs typeface="Arial" panose="020B0604020202020204" pitchFamily="34" charset="0"/>
              </a:rPr>
              <a:t>Utrymningsplan</a:t>
            </a:r>
            <a:endParaRPr lang="sv-SE" sz="3600" b="1" dirty="0">
              <a:solidFill>
                <a:srgbClr val="087742"/>
              </a:solidFill>
              <a:latin typeface="Arial" panose="020B0604020202020204" pitchFamily="34" charset="0"/>
              <a:ea typeface="Tahoma" panose="020B0604030504040204" pitchFamily="34" charset="0"/>
              <a:cs typeface="Arial" panose="020B0604020202020204" pitchFamily="34" charset="0"/>
            </a:endParaRPr>
          </a:p>
          <a:p>
            <a:pPr algn="l"/>
            <a:endParaRPr lang="sv-SE" sz="1800" b="1" i="0" dirty="0">
              <a:solidFill>
                <a:srgbClr val="087742"/>
              </a:solidFill>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r>
              <a:rPr lang="sv-SE" sz="1800" dirty="0">
                <a:latin typeface="Arial" panose="020B0604020202020204" pitchFamily="34" charset="0"/>
                <a:ea typeface="Tahoma" panose="020B0604030504040204" pitchFamily="34" charset="0"/>
                <a:cs typeface="Arial" panose="020B0604020202020204" pitchFamily="34" charset="0"/>
              </a:rPr>
              <a:t>Diskutera i mindre grupper vad en utrymningsplan är för något, syftet med en sådan och vad som ska finna på den</a:t>
            </a:r>
          </a:p>
          <a:p>
            <a:pPr algn="l"/>
            <a:r>
              <a:rPr lang="sv-SE" sz="1800" b="1" i="0" dirty="0">
                <a:effectLst/>
                <a:latin typeface="Arial" panose="020B0604020202020204" pitchFamily="34" charset="0"/>
                <a:cs typeface="Arial" panose="020B0604020202020204" pitchFamily="34" charset="0"/>
              </a:rPr>
              <a:t/>
            </a:r>
            <a:br>
              <a:rPr lang="sv-SE" sz="1800" b="1" i="0" dirty="0">
                <a:effectLst/>
                <a:latin typeface="Arial" panose="020B0604020202020204" pitchFamily="34" charset="0"/>
                <a:cs typeface="Arial" panose="020B0604020202020204" pitchFamily="34" charset="0"/>
              </a:rPr>
            </a:br>
            <a:endParaRPr lang="sv-SE" sz="1800" b="0" i="0" dirty="0">
              <a:effectLst/>
              <a:latin typeface="Arial" panose="020B0604020202020204" pitchFamily="34" charset="0"/>
              <a:cs typeface="Arial" panose="020B0604020202020204" pitchFamily="34" charset="0"/>
            </a:endParaRPr>
          </a:p>
          <a:p>
            <a:pPr algn="l"/>
            <a:endParaRPr lang="sv-SE" sz="1800" b="0" i="0" dirty="0">
              <a:effectLst/>
              <a:latin typeface="Arial" panose="020B0604020202020204" pitchFamily="34" charset="0"/>
              <a:cs typeface="Arial" panose="020B0604020202020204" pitchFamily="34" charset="0"/>
            </a:endParaRPr>
          </a:p>
          <a:p>
            <a:pPr marL="285750" indent="-285750" algn="l">
              <a:buFont typeface="Wingdings" panose="05000000000000000000" pitchFamily="2" charset="2"/>
              <a:buChar char="Ø"/>
            </a:pPr>
            <a:endParaRPr lang="sv-SE" sz="1800" dirty="0">
              <a:latin typeface="Arial" panose="020B0604020202020204" pitchFamily="34" charset="0"/>
              <a:cs typeface="Arial" panose="020B0604020202020204" pitchFamily="34" charset="0"/>
            </a:endParaRPr>
          </a:p>
          <a:p>
            <a:pPr algn="l"/>
            <a:r>
              <a:rPr lang="sv-SE" sz="1800" b="0" i="0" dirty="0">
                <a:solidFill>
                  <a:srgbClr val="373737"/>
                </a:solidFill>
                <a:effectLst/>
                <a:latin typeface="Arial" panose="020B0604020202020204" pitchFamily="34" charset="0"/>
                <a:cs typeface="Arial" panose="020B0604020202020204" pitchFamily="34" charset="0"/>
              </a:rPr>
              <a:t/>
            </a:r>
            <a:br>
              <a:rPr lang="sv-SE" sz="1800" b="0" i="0" dirty="0">
                <a:solidFill>
                  <a:srgbClr val="373737"/>
                </a:solidFill>
                <a:effectLst/>
                <a:latin typeface="Arial" panose="020B0604020202020204" pitchFamily="34" charset="0"/>
                <a:cs typeface="Arial" panose="020B0604020202020204" pitchFamily="34" charset="0"/>
              </a:rPr>
            </a:br>
            <a:r>
              <a:rPr lang="sv-SE" sz="3600" b="0" i="0" dirty="0">
                <a:solidFill>
                  <a:srgbClr val="202020"/>
                </a:solidFill>
                <a:effectLst/>
                <a:latin typeface="Arial" panose="020B0604020202020204" pitchFamily="34" charset="0"/>
                <a:cs typeface="Arial" panose="020B0604020202020204" pitchFamily="34" charset="0"/>
              </a:rPr>
              <a:t/>
            </a:r>
            <a:br>
              <a:rPr lang="sv-SE" sz="3600" b="0" i="0" dirty="0">
                <a:solidFill>
                  <a:srgbClr val="202020"/>
                </a:solidFill>
                <a:effectLst/>
                <a:latin typeface="Arial" panose="020B0604020202020204" pitchFamily="34" charset="0"/>
                <a:cs typeface="Arial" panose="020B0604020202020204" pitchFamily="34" charset="0"/>
              </a:rPr>
            </a:br>
            <a:r>
              <a:rPr lang="sv-SE" sz="3600" b="0" i="0" dirty="0">
                <a:effectLst/>
                <a:latin typeface="Arial" panose="020B0604020202020204" pitchFamily="34" charset="0"/>
                <a:cs typeface="Arial" panose="020B0604020202020204" pitchFamily="34" charset="0"/>
              </a:rPr>
              <a:t> </a:t>
            </a:r>
          </a:p>
        </p:txBody>
      </p:sp>
      <p:pic>
        <p:nvPicPr>
          <p:cNvPr id="5" name="Bildobjekt 4" descr="En bild som visar Teckensnitt, Grafik, text, grafisk design&#10;&#10;Automatiskt genererad beskrivning">
            <a:extLst>
              <a:ext uri="{FF2B5EF4-FFF2-40B4-BE49-F238E27FC236}">
                <a16:creationId xmlns:a16="http://schemas.microsoft.com/office/drawing/2014/main" xmlns="" id="{44B6A6F5-283D-3194-2CBA-CD40931AE8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07787" y="321617"/>
            <a:ext cx="2223143" cy="540000"/>
          </a:xfrm>
          <a:prstGeom prst="rect">
            <a:avLst/>
          </a:prstGeom>
        </p:spPr>
      </p:pic>
      <p:pic>
        <p:nvPicPr>
          <p:cNvPr id="2" name="Bildobjekt 1" descr="En bild som visar tecknad serie, skärmbild, hus&#10;&#10;Automatiskt genererad beskrivning">
            <a:extLst>
              <a:ext uri="{FF2B5EF4-FFF2-40B4-BE49-F238E27FC236}">
                <a16:creationId xmlns:a16="http://schemas.microsoft.com/office/drawing/2014/main" xmlns="" id="{407737FE-6DA8-8C2F-7208-B7BE034FD678}"/>
              </a:ext>
            </a:extLst>
          </p:cNvPr>
          <p:cNvPicPr>
            <a:picLocks noChangeAspect="1"/>
          </p:cNvPicPr>
          <p:nvPr/>
        </p:nvPicPr>
        <p:blipFill rotWithShape="1">
          <a:blip r:embed="rId3" cstate="screen">
            <a:alphaModFix amt="15000"/>
            <a:extLst>
              <a:ext uri="{28A0092B-C50C-407E-A947-70E740481C1C}">
                <a14:useLocalDpi xmlns:a14="http://schemas.microsoft.com/office/drawing/2010/main"/>
              </a:ext>
            </a:extLst>
          </a:blip>
          <a:srcRect r="56312" b="889"/>
          <a:stretch/>
        </p:blipFill>
        <p:spPr>
          <a:xfrm>
            <a:off x="9706187" y="-2889"/>
            <a:ext cx="2485813" cy="6860889"/>
          </a:xfrm>
          <a:prstGeom prst="rect">
            <a:avLst/>
          </a:prstGeom>
        </p:spPr>
      </p:pic>
    </p:spTree>
    <p:extLst>
      <p:ext uri="{BB962C8B-B14F-4D97-AF65-F5344CB8AC3E}">
        <p14:creationId xmlns:p14="http://schemas.microsoft.com/office/powerpoint/2010/main" val="8499043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mall.potx" id="{93BAE908-3EF6-4E89-8617-FBE01364C713}" vid="{CD7CC479-D832-4941-9CFB-02A8E15647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bbdd79-6f4a-4a6e-b1d9-b441abd1efee" xsi:nil="true"/>
    <lcf76f155ced4ddcb4097134ff3c332f xmlns="1e597df5-34a5-4b24-91cd-47cea9678c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2538DFFA08B84448C5F49C44F7B183E" ma:contentTypeVersion="18" ma:contentTypeDescription="Skapa ett nytt dokument." ma:contentTypeScope="" ma:versionID="620a061ba907e76a01d9dd47d762373e">
  <xsd:schema xmlns:xsd="http://www.w3.org/2001/XMLSchema" xmlns:xs="http://www.w3.org/2001/XMLSchema" xmlns:p="http://schemas.microsoft.com/office/2006/metadata/properties" xmlns:ns2="59bbdd79-6f4a-4a6e-b1d9-b441abd1efee" xmlns:ns3="1e597df5-34a5-4b24-91cd-47cea9678cc6" targetNamespace="http://schemas.microsoft.com/office/2006/metadata/properties" ma:root="true" ma:fieldsID="e7067219c51b73faf922f082a75ff47f" ns2:_="" ns3:_="">
    <xsd:import namespace="59bbdd79-6f4a-4a6e-b1d9-b441abd1efee"/>
    <xsd:import namespace="1e597df5-34a5-4b24-91cd-47cea967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bbdd79-6f4a-4a6e-b1d9-b441abd1efe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65672a8c-7d30-473e-8da9-d8e2f4b88b7a}" ma:internalName="TaxCatchAll" ma:showField="CatchAllData" ma:web="59bbdd79-6f4a-4a6e-b1d9-b441abd1efe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e597df5-34a5-4b24-91cd-47cea967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2db06c86-01e5-4316-8dec-3ed9d94912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35E12D-5C61-43B1-826B-98CD1DFB443C}">
  <ds:schemaRefs>
    <ds:schemaRef ds:uri="http://purl.org/dc/elements/1.1/"/>
    <ds:schemaRef ds:uri="http://schemas.microsoft.com/office/2006/metadata/properties"/>
    <ds:schemaRef ds:uri="1e597df5-34a5-4b24-91cd-47cea9678cc6"/>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dcmitype/"/>
    <ds:schemaRef ds:uri="59bbdd79-6f4a-4a6e-b1d9-b441abd1efee"/>
    <ds:schemaRef ds:uri="http://www.w3.org/XML/1998/namespace"/>
  </ds:schemaRefs>
</ds:datastoreItem>
</file>

<file path=customXml/itemProps2.xml><?xml version="1.0" encoding="utf-8"?>
<ds:datastoreItem xmlns:ds="http://schemas.openxmlformats.org/officeDocument/2006/customXml" ds:itemID="{336300FA-C085-407D-8944-14CEE72BF4D0}">
  <ds:schemaRefs>
    <ds:schemaRef ds:uri="http://schemas.microsoft.com/sharepoint/v3/contenttype/forms"/>
  </ds:schemaRefs>
</ds:datastoreItem>
</file>

<file path=customXml/itemProps3.xml><?xml version="1.0" encoding="utf-8"?>
<ds:datastoreItem xmlns:ds="http://schemas.openxmlformats.org/officeDocument/2006/customXml" ds:itemID="{DBB64D15-6DA4-4280-A9B4-A6CA3B05E3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bbdd79-6f4a-4a6e-b1d9-b441abd1efee"/>
    <ds:schemaRef ds:uri="1e597df5-34a5-4b24-91cd-47cea967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670</TotalTime>
  <Words>607</Words>
  <Application>Microsoft Office PowerPoint</Application>
  <PresentationFormat>Anpassad</PresentationFormat>
  <Paragraphs>136</Paragraphs>
  <Slides>17</Slides>
  <Notes>0</Notes>
  <HiddenSlides>0</HiddenSlides>
  <MMClips>0</MMClips>
  <ScaleCrop>false</ScaleCrop>
  <HeadingPairs>
    <vt:vector size="4" baseType="variant">
      <vt:variant>
        <vt:lpstr>Tema</vt:lpstr>
      </vt:variant>
      <vt:variant>
        <vt:i4>1</vt:i4>
      </vt:variant>
      <vt:variant>
        <vt:lpstr>Bildrubriker</vt:lpstr>
      </vt:variant>
      <vt:variant>
        <vt:i4>17</vt:i4>
      </vt:variant>
    </vt:vector>
  </HeadingPairs>
  <TitlesOfParts>
    <vt:vector size="18"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Jenny Dahlerus</dc:creator>
  <cp:lastModifiedBy>Gina Widén</cp:lastModifiedBy>
  <cp:revision>16</cp:revision>
  <dcterms:created xsi:type="dcterms:W3CDTF">2023-11-28T09:35:29Z</dcterms:created>
  <dcterms:modified xsi:type="dcterms:W3CDTF">2025-03-24T20:46:33Z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0x01010002538DFFA08B84448C5F49C44F7B183E</vt:lpwstr>
  </property>
  <property fmtid="{D5CDD505-2E9C-101B-9397-08002B2CF9AE}" pid="3" name="MediaServiceImageTags">
    <vt:lpwstr/>
  </property>
</Properties>
</file>