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0" r:id="rId6"/>
    <p:sldId id="277" r:id="rId7"/>
    <p:sldId id="275" r:id="rId8"/>
    <p:sldId id="271" r:id="rId9"/>
    <p:sldId id="278" r:id="rId10"/>
    <p:sldId id="279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742"/>
    <a:srgbClr val="714391"/>
    <a:srgbClr val="22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F3A06-73FC-475F-8B76-21C9A49B2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9B0BDF-8686-476C-9DE2-7012DBB03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477DC7-CE38-478A-BC44-1141BB1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3EB05-8CA0-4722-8AE8-F037DF8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75EFB-4991-4C89-9C00-F909AEFC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5D52B-73F0-4B22-99A4-72ED575F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2C0BE5-E9FB-42E0-8B64-B3319A54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43A2C5-27D8-4B56-8647-1DFD8E2B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3744B-F249-4AEB-AD49-9CB2AB76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E2CE9-2838-46A7-8BD8-D65FCD9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2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B308BD-F6EA-42F5-9B8B-9E12CA6E1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DEA775-A5AB-46F8-B889-15B4AA17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A7B32-40ED-4105-B88F-5825DA7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9404E8-BA9D-4DAD-8902-D4AFD6A6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B7C836-442F-496E-A0D3-6CF1652F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55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6995A-02BC-4823-8DE1-21FEBFF7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0FBE8-55AA-4B17-AD43-288D8E63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463FE-2BE6-48C1-9B98-D39F532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94A119-6D04-4629-AEDA-84B10258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3DC329-E263-49E3-897F-0CD6CA3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BD86F-8195-453B-B280-769D893F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1E5D9C-91B8-44A3-A0C2-8CBDA161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49952-20FF-487A-9193-82EC35A5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30801F-5E71-4F99-A290-3ABCC14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4814-1B18-4194-B2EE-4A4EC7BA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9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ABE7D-8A2C-4729-84C9-65DEE605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11B60-7EBF-461F-9FE4-283A52FA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139BD4-F85E-475F-B04B-207B814E6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D84BDA-6E80-4482-A150-D62D9CF5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744412-C235-47F5-9E0D-A4F9BBE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23CBD-8A5C-470E-87B7-7F7B7D9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9AA7-D9D5-4356-A041-399C1084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295CB-A815-4178-A47D-64B183C8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E48B09-AB1D-4F5D-9E83-A14775D4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A8C3F1-A97F-4EA7-AB89-8C27DFCD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9DC50B-AB5A-4B67-A6AE-A909E88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E556CA-7BD7-4F1C-AF55-337CCF94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BA1FE0-059B-4020-9E57-A99AB2A4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B5E04DF-C878-4CF5-ACAE-1593D7D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BEE97-9D6D-414A-9FFF-C7546F26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DACE7A-2068-462E-9EF3-B6948684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18A4C4-E23E-443B-BBBB-DAABDC75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97FF53-78AA-4C4C-ADC6-0E86C2A4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8ECDD1-481A-48AD-8E6D-9FF5816B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7554E5-4839-41B1-B6A4-149FDD8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BDD442-AE3F-4CEF-A1E8-ECDBC76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62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6DE8C-D4B7-4A62-AC65-C6994FE0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5B8EE-4C53-4657-A02C-92839AE76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40151-C980-4893-A732-7D9D9963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8AE2DF-D84D-4408-92E2-A96D485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0257C-53A9-4FAB-B70D-9FEF0D70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7F61C7-1867-4993-84B1-C5BE0999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951E7-0A72-4F7F-A4FD-5B50EFBF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3F3A80-5741-4D86-B844-133A1797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9F50C0-8C81-4341-917F-85E06EC9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D4BEC1-26EF-4D1F-97AC-EA970DA9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845CFC-F9FC-4B27-BD78-EB6A5720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BA6FB-F4C0-481D-AA0C-3744317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7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87555E1-2583-40FC-96F0-752548D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529FD5-0A86-4B25-BFEF-0EE4C432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89B7-F31C-4CDA-80D5-2B15D8BB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AF37-6085-4BBB-92CE-EDA1DE7FA246}" type="datetimeFigureOut">
              <a:rPr lang="sv-SE" smtClean="0"/>
              <a:t>2025-03-14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2A2DFA-705D-420C-AC1E-60BCFC237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91BBE2-D911-49A0-BCD7-BFB60B8C4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1C60-4A20-4D19-B829-01F16574D1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69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andsbygdslotten.se/foren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andsbygdslotten.se/stod-en-bygdegar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ygdegardarna.se/foreningsarbete/salj-landsbygdslotte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3A2A8C8B-3099-439C-93A8-B121B7271B1E}"/>
              </a:ext>
            </a:extLst>
          </p:cNvPr>
          <p:cNvSpPr txBox="1">
            <a:spLocks/>
          </p:cNvSpPr>
          <p:nvPr/>
        </p:nvSpPr>
        <p:spPr>
          <a:xfrm>
            <a:off x="612976" y="3340294"/>
            <a:ext cx="6444414" cy="8112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Landsbygdslotten 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E421EBB7-564F-139B-B7A3-E4FD8D3B5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  <p:pic>
        <p:nvPicPr>
          <p:cNvPr id="2" name="Bildobjekt 1" descr="En bild som visar text, affisch, Teckensnitt, gul">
            <a:extLst>
              <a:ext uri="{FF2B5EF4-FFF2-40B4-BE49-F238E27FC236}">
                <a16:creationId xmlns:a16="http://schemas.microsoft.com/office/drawing/2014/main" id="{53E370BE-4CF9-55F8-422D-6BF529DF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5172">
            <a:off x="6857841" y="1345865"/>
            <a:ext cx="2203392" cy="3525427"/>
          </a:xfrm>
          <a:prstGeom prst="rect">
            <a:avLst/>
          </a:prstGeom>
        </p:spPr>
      </p:pic>
      <p:pic>
        <p:nvPicPr>
          <p:cNvPr id="6" name="Bildobjekt 5" descr="En bild som visar text, affisch, Teckensnitt, gul&#10;&#10;Automatiskt genererad beskrivning">
            <a:extLst>
              <a:ext uri="{FF2B5EF4-FFF2-40B4-BE49-F238E27FC236}">
                <a16:creationId xmlns:a16="http://schemas.microsoft.com/office/drawing/2014/main" id="{82746829-64F1-9788-8AD3-D8720E362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10" y="1246690"/>
            <a:ext cx="2342062" cy="3747299"/>
          </a:xfrm>
          <a:prstGeom prst="rect">
            <a:avLst/>
          </a:prstGeom>
        </p:spPr>
      </p:pic>
      <p:pic>
        <p:nvPicPr>
          <p:cNvPr id="8" name="Bildobjekt 7" descr="En bild som visar text, affisch, Teckensnitt, gul&#10;&#10;Automatiskt genererad beskrivning">
            <a:extLst>
              <a:ext uri="{FF2B5EF4-FFF2-40B4-BE49-F238E27FC236}">
                <a16:creationId xmlns:a16="http://schemas.microsoft.com/office/drawing/2014/main" id="{790575D6-A1F3-F681-7AAA-4C1651D7F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589">
            <a:off x="8863409" y="1531706"/>
            <a:ext cx="2240984" cy="35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landsbygdslotten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4" y="1627413"/>
            <a:ext cx="8290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Bygdegårdarnas riksförbunds eget lotteri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Allt överskott går till bygdegårdsrörelsen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Landsbygdslotten är en skraplott med chans att vinna upp till 2 miljoner kronor 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Vinstinlösen – Alla ATG-ombud ska kunna lösa in lotten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bygdegårdsförening kan ni tjäna pengar genom att värva prenumeranter och sälja styckelotter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8DAA1D4-5F4B-E7EF-0161-0041B957D8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853718B2-CF85-8236-4E65-D6DF0D96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35B7-D7BC-4C92-226D-736A34F7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B7018C9-AD96-A338-64CC-21DB78479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Landsbygdslottens överskott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AA24EAE-76E2-1217-B618-02F12E7E8642}"/>
              </a:ext>
            </a:extLst>
          </p:cNvPr>
          <p:cNvSpPr txBox="1"/>
          <p:nvPr/>
        </p:nvSpPr>
        <p:spPr>
          <a:xfrm>
            <a:off x="717974" y="1489392"/>
            <a:ext cx="922828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Möjliggjort bland annat: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 skrämmer Sverige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Kulturbygdsturnén 2024/2025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Vandringsutställningar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Utvecklingscheckar </a:t>
            </a:r>
          </a:p>
          <a:p>
            <a:pPr marL="800100" lvl="1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Aktiviteter för att lyfta det ideella engagemanget</a:t>
            </a: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858CF2E-FCE9-790F-5CBB-00B891F61C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E6304278-AF2C-9715-9864-016AAFD656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BFB10-1568-852F-0CFB-C9944F68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E3D504A-1C05-FBB0-AEDF-F3F1CDF96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Sälj styckelotter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763ED05-B7DD-B211-AA40-B221297CB5AB}"/>
              </a:ext>
            </a:extLst>
          </p:cNvPr>
          <p:cNvSpPr txBox="1"/>
          <p:nvPr/>
        </p:nvSpPr>
        <p:spPr>
          <a:xfrm>
            <a:off x="717973" y="1627413"/>
            <a:ext cx="856404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Lotten kostar 25 kronor styck, bygdegårdsföreningars avans är 10 kronor per såld lott 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Beställs i paket om 40 lotter för 600 kronor. F</a:t>
            </a:r>
            <a:r>
              <a:rPr lang="sv-SE" sz="2400" dirty="0">
                <a:solidFill>
                  <a:srgbClr val="1E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öreningens</a:t>
            </a: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avans blir 400 kronor (vid försäljning av 40 lotter)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Beställ lotten via Landsbygdslottens hemsida </a:t>
            </a:r>
            <a:r>
              <a:rPr lang="sv-SE" sz="2400" b="0" i="0" u="sng" dirty="0">
                <a:solidFill>
                  <a:srgbClr val="0877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landsbygdslotten.se/</a:t>
            </a:r>
            <a:r>
              <a:rPr lang="sv-SE" sz="2400" b="0" i="0" u="sng" dirty="0" err="1">
                <a:solidFill>
                  <a:srgbClr val="0877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forening</a:t>
            </a: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eller på telefonnummer</a:t>
            </a:r>
            <a:b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08-400 018 01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Lotterna sänds ut mot faktura.</a:t>
            </a:r>
            <a:r>
              <a:rPr lang="sv-SE" sz="2400" dirty="0">
                <a:solidFill>
                  <a:srgbClr val="1E1E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400" b="0" i="0" dirty="0">
                <a:solidFill>
                  <a:srgbClr val="1E1E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förening läggs upp som kund och ni får ett kundnummer som syns på följesedeln ni får med er beställning 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205631C6-0757-CFDB-58E2-F33617C155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6" name="Bildobjekt 5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DBEE406A-D58A-0828-E1B4-0EA0C560F2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45ACB30-75EB-4B31-BEFB-DA3ADE9C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Värva prenumeranter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589284F-2E93-43FE-A1CD-4151D5BF4EF0}"/>
              </a:ext>
            </a:extLst>
          </p:cNvPr>
          <p:cNvSpPr txBox="1"/>
          <p:nvPr/>
        </p:nvSpPr>
        <p:spPr>
          <a:xfrm>
            <a:off x="717974" y="1627414"/>
            <a:ext cx="829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Stöd en bygdegård - 8 lotter för 200 kr/månad, 50 kr/månad till vald bygdegård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Köparen fyller i vilket bygdegårdsdistrikt samt vilken förening den vill stödja när de startar prenumerationen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prenumeranter ger 6000 kronor per år till föreningen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Utbetalning till föreningen sker i månadsskiftet januari/februari </a:t>
            </a:r>
          </a:p>
          <a:p>
            <a:pPr marL="360000" indent="-3600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b="0" i="0" u="sng" dirty="0">
                <a:solidFill>
                  <a:srgbClr val="08774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https://landsbygdslotten.se/stod-en-bygdegard/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0B20802-A1D3-3F09-7F05-EC3845E106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EC596961-8EBC-A795-C1D1-8D1035F906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9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CC9F6-4C4A-9AA2-08B2-B0D1DC8E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4DDB5BBD-39F3-F817-3570-AD65525FA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Marknadsföringsmaterial	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67043D7-208F-EE4F-3CBC-CB7CC515D6BA}"/>
              </a:ext>
            </a:extLst>
          </p:cNvPr>
          <p:cNvSpPr txBox="1"/>
          <p:nvPr/>
        </p:nvSpPr>
        <p:spPr>
          <a:xfrm>
            <a:off x="717974" y="1627414"/>
            <a:ext cx="8290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Affischer att sätta upp i bygdegården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Förslag till texter och bilder till sociala medier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Ladda ner materialet på riksförbundets hemsida: 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https://bygdegardarna.se/foreningsarbete/salj-landsbygdslotten/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 marknadsföringsmaterial håller på att tas fram</a:t>
            </a: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816A8166-66E3-0426-5B94-039FDFB362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1011E667-0127-08F0-DAE3-5958ECEBD8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4E9E7-E936-E86C-8ED9-9CEC59E3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379C970-16F9-8AF6-B16E-86FD7C5C0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974" y="797378"/>
            <a:ext cx="8486986" cy="533661"/>
          </a:xfrm>
          <a:noFill/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rgbClr val="0877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C53C06F-3182-F419-1BE9-1922044D1E3B}"/>
              </a:ext>
            </a:extLst>
          </p:cNvPr>
          <p:cNvSpPr txBox="1"/>
          <p:nvPr/>
        </p:nvSpPr>
        <p:spPr>
          <a:xfrm>
            <a:off x="717974" y="1627414"/>
            <a:ext cx="8290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Sätt upp affischen ”Stöd vår bygdegård” på föreningens anslagstavla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 ett utskick till era medlemmar och/eller på sociala medier med uppmaning att stödja er bygdegård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Erbjud styckeförsäljning eller prenumerationer av Landsbygdslotten vid era arrangemang</a:t>
            </a:r>
          </a:p>
          <a:p>
            <a:pPr marL="342900" indent="-342900">
              <a:spcAft>
                <a:spcPts val="1800"/>
              </a:spcAft>
              <a:buClr>
                <a:srgbClr val="087742"/>
              </a:buClr>
              <a:buSzPct val="100000"/>
              <a:buFont typeface="Wingdings" panose="05000000000000000000" pitchFamily="2" charset="2"/>
              <a:buChar char="Ø"/>
            </a:pPr>
            <a:r>
              <a:rPr lang="sv-SE" sz="24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 avtackning – ge en lott i stället för blommor eller annan gåva</a:t>
            </a:r>
          </a:p>
          <a:p>
            <a:pPr>
              <a:spcAft>
                <a:spcPts val="1800"/>
              </a:spcAft>
              <a:buClr>
                <a:srgbClr val="087742"/>
              </a:buClr>
              <a:buSzPct val="100000"/>
            </a:pP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CEADDA50-6ECD-0581-56FD-C07F4D893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787" y="321617"/>
            <a:ext cx="2223143" cy="540000"/>
          </a:xfrm>
          <a:prstGeom prst="rect">
            <a:avLst/>
          </a:prstGeom>
        </p:spPr>
      </p:pic>
      <p:pic>
        <p:nvPicPr>
          <p:cNvPr id="2" name="Bildobjekt 1" descr="En bild som visar tecknad serie, skärmbild, hus&#10;&#10;Automatiskt genererad beskrivning">
            <a:extLst>
              <a:ext uri="{FF2B5EF4-FFF2-40B4-BE49-F238E27FC236}">
                <a16:creationId xmlns:a16="http://schemas.microsoft.com/office/drawing/2014/main" id="{772817A9-125A-C7C3-6E0C-2980EDC33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2" b="889"/>
          <a:stretch/>
        </p:blipFill>
        <p:spPr>
          <a:xfrm>
            <a:off x="9706187" y="-2889"/>
            <a:ext cx="2485813" cy="6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D4922D71-E5C7-4214-9FC9-92A428436603}"/>
              </a:ext>
            </a:extLst>
          </p:cNvPr>
          <p:cNvSpPr txBox="1">
            <a:spLocks/>
          </p:cNvSpPr>
          <p:nvPr/>
        </p:nvSpPr>
        <p:spPr>
          <a:xfrm>
            <a:off x="2002246" y="5732038"/>
            <a:ext cx="8187508" cy="8975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Bygdegårdarna samlar Sverige!</a:t>
            </a:r>
          </a:p>
        </p:txBody>
      </p:sp>
      <p:pic>
        <p:nvPicPr>
          <p:cNvPr id="8" name="Bildobjekt 7" descr="En bild som visar klädsel, fotbeklädnader, rita, illustration&#10;&#10;Automatiskt genererad beskrivning">
            <a:extLst>
              <a:ext uri="{FF2B5EF4-FFF2-40B4-BE49-F238E27FC236}">
                <a16:creationId xmlns:a16="http://schemas.microsoft.com/office/drawing/2014/main" id="{45628F1F-12FE-1C7B-3158-FA4E77F9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3881357" y="158130"/>
            <a:ext cx="6189334" cy="525951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9934B6DD-550C-976D-88E4-009E67F9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" y="565740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93BAE908-3EF6-4E89-8617-FBE01364C713}" vid="{CD7CC479-D832-4941-9CFB-02A8E15647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bbdd79-6f4a-4a6e-b1d9-b441abd1efee" xsi:nil="true"/>
    <lcf76f155ced4ddcb4097134ff3c332f xmlns="1e597df5-34a5-4b24-91cd-47cea9678c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538DFFA08B84448C5F49C44F7B183E" ma:contentTypeVersion="18" ma:contentTypeDescription="Skapa ett nytt dokument." ma:contentTypeScope="" ma:versionID="620a061ba907e76a01d9dd47d762373e">
  <xsd:schema xmlns:xsd="http://www.w3.org/2001/XMLSchema" xmlns:xs="http://www.w3.org/2001/XMLSchema" xmlns:p="http://schemas.microsoft.com/office/2006/metadata/properties" xmlns:ns2="59bbdd79-6f4a-4a6e-b1d9-b441abd1efee" xmlns:ns3="1e597df5-34a5-4b24-91cd-47cea9678cc6" targetNamespace="http://schemas.microsoft.com/office/2006/metadata/properties" ma:root="true" ma:fieldsID="e7067219c51b73faf922f082a75ff47f" ns2:_="" ns3:_="">
    <xsd:import namespace="59bbdd79-6f4a-4a6e-b1d9-b441abd1efee"/>
    <xsd:import namespace="1e597df5-34a5-4b24-91cd-47cea967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dd79-6f4a-4a6e-b1d9-b441abd1e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672a8c-7d30-473e-8da9-d8e2f4b88b7a}" ma:internalName="TaxCatchAll" ma:showField="CatchAllData" ma:web="59bbdd79-6f4a-4a6e-b1d9-b441abd1e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97df5-34a5-4b24-91cd-47cea967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db06c86-01e5-4316-8dec-3ed9d9491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5E12D-5C61-43B1-826B-98CD1DFB443C}">
  <ds:schemaRefs>
    <ds:schemaRef ds:uri="http://schemas.microsoft.com/office/2006/metadata/properties"/>
    <ds:schemaRef ds:uri="http://schemas.microsoft.com/office/infopath/2007/PartnerControls"/>
    <ds:schemaRef ds:uri="59bbdd79-6f4a-4a6e-b1d9-b441abd1efee"/>
    <ds:schemaRef ds:uri="1e597df5-34a5-4b24-91cd-47cea9678cc6"/>
  </ds:schemaRefs>
</ds:datastoreItem>
</file>

<file path=customXml/itemProps2.xml><?xml version="1.0" encoding="utf-8"?>
<ds:datastoreItem xmlns:ds="http://schemas.openxmlformats.org/officeDocument/2006/customXml" ds:itemID="{336300FA-C085-407D-8944-14CEE72BF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B64D15-6DA4-4280-A9B4-A6CA3B05E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dd79-6f4a-4a6e-b1d9-b441abd1efee"/>
    <ds:schemaRef ds:uri="1e597df5-34a5-4b24-91cd-47cea967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306</Words>
  <Application>Microsoft Office PowerPoint</Application>
  <PresentationFormat>Bredbild</PresentationFormat>
  <Paragraphs>36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Dahlerus</dc:creator>
  <cp:lastModifiedBy>Anna Öhman</cp:lastModifiedBy>
  <cp:revision>13</cp:revision>
  <dcterms:created xsi:type="dcterms:W3CDTF">2023-11-28T09:35:29Z</dcterms:created>
  <dcterms:modified xsi:type="dcterms:W3CDTF">2025-03-14T17:04:16Z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0x01010002538DFFA08B84448C5F49C44F7B183E</vt:lpwstr>
  </property>
  <property fmtid="{D5CDD505-2E9C-101B-9397-08002B2CF9AE}" pid="3" name="MediaServiceImageTags">
    <vt:lpwstr/>
  </property>
</Properties>
</file>