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3" r:id="rId5"/>
    <p:sldId id="270" r:id="rId6"/>
    <p:sldId id="279" r:id="rId7"/>
    <p:sldId id="276" r:id="rId8"/>
    <p:sldId id="277" r:id="rId9"/>
    <p:sldId id="271" r:id="rId10"/>
    <p:sldId id="278" r:id="rId11"/>
    <p:sldId id="280" r:id="rId12"/>
    <p:sldId id="275" r:id="rId13"/>
    <p:sldId id="281" r:id="rId14"/>
    <p:sldId id="282" r:id="rId15"/>
    <p:sldId id="284" r:id="rId16"/>
    <p:sldId id="283" r:id="rId17"/>
    <p:sldId id="262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742"/>
    <a:srgbClr val="714391"/>
    <a:srgbClr val="229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0711" autoAdjust="0"/>
  </p:normalViewPr>
  <p:slideViewPr>
    <p:cSldViewPr snapToGrid="0">
      <p:cViewPr varScale="1">
        <p:scale>
          <a:sx n="89" d="100"/>
          <a:sy n="89" d="100"/>
        </p:scale>
        <p:origin x="143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505E3-FB9F-4682-BAA5-137C783901F4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D8961-4239-4FA9-AA3A-D54A03C45F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458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45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0C008-BAFE-4B5E-ED3C-40A3779F0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18646A8-6F7D-F773-2142-E37203C5E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A1250C9-8D34-3156-8EC2-E94E678FA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2961749-A67B-EA23-9F41-D4B46206F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568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BEEE4-C55E-B893-D66D-863DF20DE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323F6B0-2802-5FC4-2532-DE356DDF5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0D00AB5-300D-97E4-F98D-942D98F52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73BDCC-B65D-DDA4-DBA3-2CB335A73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352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53787-D3B5-CC32-3C70-88E867D4F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5252F1F-ED72-950B-B44B-9F6893604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0D7B18F-C97D-1165-232C-211FCD89C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AEF7D31-964A-E606-643D-BD82189FE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563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87A3D-DC76-72AA-E855-72F1E168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F51C4E0-ABF3-302B-BB37-A388D0C88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0BC48DB-B427-B48D-A024-AE85F2DB1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B93AB0-FF9A-E990-25FB-247CF5ADA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27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Riksförbundet bilades 1944</a:t>
            </a:r>
          </a:p>
          <a:p>
            <a:r>
              <a:rPr lang="sv-SE" dirty="0"/>
              <a:t>Vi är fler medlemmar än någonsin – Sveriges största riksorganisation för allmänna samlingslokaler</a:t>
            </a:r>
          </a:p>
          <a:p>
            <a:r>
              <a:rPr lang="sv-SE" dirty="0"/>
              <a:t>En del ek. föreningar och några stiftelser finns också </a:t>
            </a:r>
          </a:p>
          <a:p>
            <a:r>
              <a:rPr lang="sv-SE" dirty="0"/>
              <a:t>Finns i hela landet, mest på landsbygder</a:t>
            </a:r>
          </a:p>
          <a:p>
            <a:r>
              <a:rPr lang="sv-SE" dirty="0"/>
              <a:t>Bygdegårdsdistrikten är länken till medlemmarna i sina distrikt samt representerar bygdegårdsrörelsen regionalt</a:t>
            </a:r>
          </a:p>
          <a:p>
            <a:r>
              <a:rPr lang="sv-SE" dirty="0"/>
              <a:t>Förbundets fokus: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Fastigheten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Konst, kultur och film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Beredskap och lokal utveckling </a:t>
            </a:r>
          </a:p>
          <a:p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Utveckla folkrörelsen, organisationen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26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Visionen togs på förbundsstämman 2018 och är vägledande i allt arbete vi gör</a:t>
            </a:r>
          </a:p>
          <a:p>
            <a:r>
              <a:rPr lang="sv-SE" dirty="0"/>
              <a:t>Långsiktiga mål tas var tredje år för att sträva mot visionen, nuvarande gäller till 2026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79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Våra medlemsföreningar har tillsammans över 208 000 medlemmar</a:t>
            </a:r>
          </a:p>
          <a:p>
            <a:r>
              <a:rPr lang="sv-SE" dirty="0"/>
              <a:t>Ideellt arbetande funktionärer håller igång verksamheten och sköter fastigheten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Människors initiativkraft och ansvarstagande är drivfjädern för utveckling.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870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Att äga sitt hus innebär stora möjligheter och stort ansvar (övriga 15 % har nyttjanderättsavtal av olika slag)</a:t>
            </a:r>
          </a:p>
          <a:p>
            <a:r>
              <a:rPr lang="sv-SE" dirty="0"/>
              <a:t>Husen är möjliggöraren – kan fyllas med hyresgäster och verksamhet</a:t>
            </a:r>
          </a:p>
          <a:p>
            <a:r>
              <a:rPr lang="sv-SE" dirty="0"/>
              <a:t>1 172 regelrätta scener, men ännu fler kan skapa utrymme för scenisk verksamhet på olika sätt</a:t>
            </a:r>
          </a:p>
          <a:p>
            <a:r>
              <a:rPr lang="sv-SE" dirty="0"/>
              <a:t>19 biografer som kan visa de senaste premiärerna</a:t>
            </a:r>
          </a:p>
          <a:p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bygdegården möts och samsas olika generationer, olika kulturer och olika människor.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96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Egna arrangemang allt från teater, konserter, föreläsningar, träning, loppisar, konstutställningar, filmvisningar, studiecirklar, lokal utveckling, debatter</a:t>
            </a:r>
          </a:p>
          <a:p>
            <a:r>
              <a:rPr lang="sv-SE" dirty="0"/>
              <a:t>Uthyrning – 58 000 arrangemang – liknande som egna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114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Bilder från olika typ av verksamhet – konsert, föreningsverksamhet, Halloween – Vi skrämmer Sverige, sambandscentral vid skogsbrand, konsthängning i bygdegård, utomhusbio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62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C232B-B3C1-3A96-EDA3-EEB5D3B34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C2F1D2E-97B5-6F41-7EC4-6DFC5001A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A96063E-EA1E-6107-5C35-4B3AD4A70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Bilder från olika typ av verksamhet – författarträff, </a:t>
            </a:r>
            <a:r>
              <a:rPr lang="sv-SE" dirty="0" err="1"/>
              <a:t>Rubiks</a:t>
            </a:r>
            <a:r>
              <a:rPr lang="sv-SE" dirty="0"/>
              <a:t> kub-tävling, loppis, </a:t>
            </a:r>
            <a:r>
              <a:rPr lang="sv-SE" dirty="0" err="1"/>
              <a:t>epa</a:t>
            </a:r>
            <a:r>
              <a:rPr lang="sv-SE" dirty="0"/>
              <a:t>-träff, LAN, nationaldagsfirande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3DAE761-0B93-5B8F-B4B0-C7B38F4F9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50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tredjedel av bygdegårdsföreningarna bjuder in till Valborgsfirande</a:t>
            </a:r>
          </a:p>
          <a:p>
            <a:r>
              <a:rPr lang="sv-SE" dirty="0"/>
              <a:t>Många fester och andra ceremonier firas i bygdegårdar, som till exempel bröllop, men även dop, begravningar, födelsedagar. På många ställen är bygdegården den enda samlingslokalen som finns för större sällskap.</a:t>
            </a:r>
          </a:p>
          <a:p>
            <a:r>
              <a:rPr lang="sv-SE" dirty="0"/>
              <a:t>Hjärtstartare och HLR-utbildning är vanligt i bygdegårdarna, många får lokala bidrag för det</a:t>
            </a:r>
          </a:p>
          <a:p>
            <a:r>
              <a:rPr lang="sv-SE" dirty="0"/>
              <a:t>Vi jobbar för att öka antalet kommuner som har med en eller flera bygdegårdar i sina beredskapsplaner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8961-4239-4FA9-AA3A-D54A03C45FC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32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F3A06-73FC-475F-8B76-21C9A49B2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9B0BDF-8686-476C-9DE2-7012DBB03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477DC7-CE38-478A-BC44-1141BB1D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A3EB05-8CA0-4722-8AE8-F037DF8D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075EFB-4991-4C89-9C00-F909AEFC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61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85D52B-73F0-4B22-99A4-72ED575F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2C0BE5-E9FB-42E0-8B64-B3319A54F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43A2C5-27D8-4B56-8647-1DFD8E2B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3744B-F249-4AEB-AD49-9CB2AB76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EE2CE9-2838-46A7-8BD8-D65FCD9F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27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AB308BD-F6EA-42F5-9B8B-9E12CA6E1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DEA775-A5AB-46F8-B889-15B4AA17F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A7B32-40ED-4105-B88F-5825DA73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9404E8-BA9D-4DAD-8902-D4AFD6A6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B7C836-442F-496E-A0D3-6CF1652F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55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6995A-02BC-4823-8DE1-21FEBFF7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0FBE8-55AA-4B17-AD43-288D8E63B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8463FE-2BE6-48C1-9B98-D39F5324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94A119-6D04-4629-AEDA-84B10258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3DC329-E263-49E3-897F-0CD6CA3D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15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BD86F-8195-453B-B280-769D893F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1E5D9C-91B8-44A3-A0C2-8CBDA161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949952-20FF-487A-9193-82EC35A5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30801F-5E71-4F99-A290-3ABCC146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A34814-1B18-4194-B2EE-4A4EC7BA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99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ABE7D-8A2C-4729-84C9-65DEE605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711B60-7EBF-461F-9FE4-283A52FAF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139BD4-F85E-475F-B04B-207B814E6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D84BDA-6E80-4482-A150-D62D9CF5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744412-C235-47F5-9E0D-A4F9BBEC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323CBD-8A5C-470E-87B7-7F7B7D97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91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19AA7-D9D5-4356-A041-399C1084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6295CB-A815-4178-A47D-64B183C80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E48B09-AB1D-4F5D-9E83-A14775D4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BA8C3F1-A97F-4EA7-AB89-8C27DFCD0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9DC50B-AB5A-4B67-A6AE-A909E88CD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AE556CA-7BD7-4F1C-AF55-337CCF94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BBA1FE0-059B-4020-9E57-A99AB2A4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B5E04DF-C878-4CF5-ACAE-1593D7D7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20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BEE97-9D6D-414A-9FFF-C7546F26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DACE7A-2068-462E-9EF3-B6948684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18A4C4-E23E-443B-BBBB-DAABDC75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97FF53-78AA-4C4C-ADC6-0E86C2A4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2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78ECDD1-481A-48AD-8E6D-9FF5816B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7554E5-4839-41B1-B6A4-149FDD88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BDD442-AE3F-4CEF-A1E8-ECDBC76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22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6DE8C-D4B7-4A62-AC65-C6994FE0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B5B8EE-4C53-4657-A02C-92839AE7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C40151-C980-4893-A732-7D9D99632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8AE2DF-D84D-4408-92E2-A96D485E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50257C-53A9-4FAB-B70D-9FEF0D70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7F61C7-1867-4993-84B1-C5BE0999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84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6951E7-0A72-4F7F-A4FD-5B50EFBF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3F3A80-5741-4D86-B844-133A1797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9F50C0-8C81-4341-917F-85E06EC9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D4BEC1-26EF-4D1F-97AC-EA970DA9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845CFC-F9FC-4B27-BD78-EB6A5720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EBA6FB-F4C0-481D-AA0C-37443171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79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87555E1-2583-40FC-96F0-752548DD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529FD5-0A86-4B25-BFEF-0EE4C4323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89B7-F31C-4CDA-80D5-2B15D8BB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2A2DFA-705D-420C-AC1E-60BCFC237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91BBE2-D911-49A0-BCD7-BFB60B8C4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6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a, hus, clipart, tecknad serie&#10;&#10;Automatiskt genererad beskrivning">
            <a:extLst>
              <a:ext uri="{FF2B5EF4-FFF2-40B4-BE49-F238E27FC236}">
                <a16:creationId xmlns:a16="http://schemas.microsoft.com/office/drawing/2014/main" id="{C45C4945-AEDC-90DE-746C-684FF48D3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33" y="70104"/>
            <a:ext cx="4942296" cy="6513395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A2A8C8B-3099-439C-93A8-B121B7271B1E}"/>
              </a:ext>
            </a:extLst>
          </p:cNvPr>
          <p:cNvSpPr txBox="1">
            <a:spLocks/>
          </p:cNvSpPr>
          <p:nvPr/>
        </p:nvSpPr>
        <p:spPr>
          <a:xfrm>
            <a:off x="612976" y="3023393"/>
            <a:ext cx="5997797" cy="8112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Bygdegårdsrörelsen och riksförbundets medlemsnytta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E421EBB7-564F-139B-B7A3-E4FD8D3B5D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76" y="565740"/>
            <a:ext cx="385344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0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980BB-C980-F804-7CC1-3F30A005B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DE645936-FC8F-00CD-0236-F951D9DCA9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3BEF0C4D-BB74-CA4E-39CD-DBFD43034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Medlemskap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C783A21-DF36-8554-C3CC-13F1E83C6B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42B9F32-0C6C-15EB-E2F9-9A494B81B5AB}"/>
              </a:ext>
            </a:extLst>
          </p:cNvPr>
          <p:cNvSpPr txBox="1"/>
          <p:nvPr/>
        </p:nvSpPr>
        <p:spPr>
          <a:xfrm>
            <a:off x="717974" y="1607799"/>
            <a:ext cx="85932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Ett medlemskap i Bygdegårdarnas Riksförbund innebär flera fördelar: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medlemsförmåner 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rådgivning inom våra verksamhetsområden 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möjlighet till erfarenhetsutbyte med andra bygdegårdsföreningar och bygdegårdsdistrikt 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riksförbundet bedriver påverkansarbete för att förbättra och stärka våra medlemmars förutsättningar att utveckla sin verksamhet</a:t>
            </a:r>
          </a:p>
        </p:txBody>
      </p:sp>
    </p:spTree>
    <p:extLst>
      <p:ext uri="{BB962C8B-B14F-4D97-AF65-F5344CB8AC3E}">
        <p14:creationId xmlns:p14="http://schemas.microsoft.com/office/powerpoint/2010/main" val="307276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91EF3-792F-2F55-EEA8-3B3421B10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7152D07D-0C4A-4695-88BF-6234ADC56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Medlemsförmåner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E7583FF5-1CBE-C522-C879-B2C489E640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DF8A213-AD4F-1D6B-C919-AED34162C6B1}"/>
              </a:ext>
            </a:extLst>
          </p:cNvPr>
          <p:cNvSpPr txBox="1"/>
          <p:nvPr/>
        </p:nvSpPr>
        <p:spPr>
          <a:xfrm>
            <a:off x="717974" y="1607799"/>
            <a:ext cx="7110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Bygdegårdsförsäkringen 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Rådgivning inom fastighet, försäkring, föreningsfrågor, barn- och ungdomsverksamhet, kultur- och konst, filmvisningar samt beredskap 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Webbinarier och utbildningar inom aktuella ämnen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Konstdeposition</a:t>
            </a:r>
          </a:p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F62F999E-C609-0815-C331-C9589D5F08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4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E71C7-D934-E5F8-4695-4537AC12A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6CC3E67F-FA2D-77F7-405E-8ECB6D091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Medlemsförmåner, forts.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803C27E3-1069-306E-F44C-B0C12BB95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6A58450-5A58-87A0-4548-B0D19EEEDF59}"/>
              </a:ext>
            </a:extLst>
          </p:cNvPr>
          <p:cNvSpPr txBox="1"/>
          <p:nvPr/>
        </p:nvSpPr>
        <p:spPr>
          <a:xfrm>
            <a:off x="717974" y="1607799"/>
            <a:ext cx="88993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Tidskriften Bygdegården 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Föreningshemsida genom riksförbundet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och mallar för bygdegårdsföreningar 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Samköpsrabatter via LRF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Riksförbundet är förmånstagare till Landsbygdslotten vilket möjliggör bland annat kampanjen Vi skrämmer Sverige, vandringsutställningar och kulturbygdsturné</a:t>
            </a:r>
          </a:p>
        </p:txBody>
      </p:sp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84344461-3CCE-693C-0431-B13DF625B5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9DF7E-1625-7A96-3AF5-63618157C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F03D5AF3-20D0-BDBC-AB4A-EC915D51C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B5D0FBF5-B86F-FF91-2699-A830FF51C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Framgångsrikt påverkansarbete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1DD6E7A4-436C-0D0A-D5BB-2BFD33887B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440AD60-0569-3738-19B5-2967D522F619}"/>
              </a:ext>
            </a:extLst>
          </p:cNvPr>
          <p:cNvSpPr txBox="1"/>
          <p:nvPr/>
        </p:nvSpPr>
        <p:spPr>
          <a:xfrm>
            <a:off x="717974" y="1607799"/>
            <a:ext cx="78127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Undantag för </a:t>
            </a:r>
            <a:r>
              <a:rPr lang="sv-S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laddstolpar</a:t>
            </a: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för ideella fastighetsägare 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Höjt bidrag från Kulturrådet – fortsättning på Kulturbygdsturnén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Nytt statsbidrag om nio miljoner kronor på tre år, 2025–2027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Bidrag från MSB för första gången – utbildningen Beredda tillsammans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Skrivningar om civilsamhället i propositionen om totalförsvaret</a:t>
            </a:r>
          </a:p>
        </p:txBody>
      </p:sp>
    </p:spTree>
    <p:extLst>
      <p:ext uri="{BB962C8B-B14F-4D97-AF65-F5344CB8AC3E}">
        <p14:creationId xmlns:p14="http://schemas.microsoft.com/office/powerpoint/2010/main" val="325036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>
            <a:extLst>
              <a:ext uri="{FF2B5EF4-FFF2-40B4-BE49-F238E27FC236}">
                <a16:creationId xmlns:a16="http://schemas.microsoft.com/office/drawing/2014/main" id="{D4922D71-E5C7-4214-9FC9-92A428436603}"/>
              </a:ext>
            </a:extLst>
          </p:cNvPr>
          <p:cNvSpPr txBox="1">
            <a:spLocks/>
          </p:cNvSpPr>
          <p:nvPr/>
        </p:nvSpPr>
        <p:spPr>
          <a:xfrm>
            <a:off x="2002246" y="5732038"/>
            <a:ext cx="8187508" cy="8975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 samlar Sverige!</a:t>
            </a:r>
          </a:p>
        </p:txBody>
      </p:sp>
      <p:pic>
        <p:nvPicPr>
          <p:cNvPr id="8" name="Bildobjekt 7" descr="En bild som visar klädsel, fotbeklädnader, rita, illustration&#10;&#10;Automatiskt genererad beskrivning">
            <a:extLst>
              <a:ext uri="{FF2B5EF4-FFF2-40B4-BE49-F238E27FC236}">
                <a16:creationId xmlns:a16="http://schemas.microsoft.com/office/drawing/2014/main" id="{45628F1F-12FE-1C7B-3158-FA4E77F9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1357" y="158130"/>
            <a:ext cx="6189334" cy="525951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9934B6DD-550C-976D-88E4-009E67F9B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76" y="565740"/>
            <a:ext cx="385344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6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Bygdegårdarnas Riksförbund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717974" y="1938703"/>
            <a:ext cx="82905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1 470 anslutna föreningar i hela landet.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 procent ideella föreningar.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Finns i 252 av Sveriges 290 kommuner.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bygdegårdsdistrikt med ideella distriktsstyrelser.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Förbundskansli cirka tio personer i Stockholm och försäkringskansli i Varberg (obligatorisk bygdegårdsförsäkring).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8DAA1D4-5F4B-E7EF-0161-0041B957D8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8" name="Bildobjekt 7" descr="En bild som visar karta, konst&#10;&#10;AI-genererat innehåll kan vara felaktigt.">
            <a:extLst>
              <a:ext uri="{FF2B5EF4-FFF2-40B4-BE49-F238E27FC236}">
                <a16:creationId xmlns:a16="http://schemas.microsoft.com/office/drawing/2014/main" id="{BA8623FD-25F6-3CFE-9D62-C98EED8F7B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938" y="1064208"/>
            <a:ext cx="3359933" cy="55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1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80E86-25A6-F6A7-8751-0CA08B9FD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B3BDA744-607F-6B3B-C17F-2CBBA2654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ACE9102C-FDBC-66FA-1C0F-CCB9D626C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Vår vision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B70514D-B142-C0F3-A034-3FB93307A577}"/>
              </a:ext>
            </a:extLst>
          </p:cNvPr>
          <p:cNvSpPr txBox="1"/>
          <p:nvPr/>
        </p:nvSpPr>
        <p:spPr>
          <a:xfrm>
            <a:off x="717974" y="1938703"/>
            <a:ext cx="829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 samlar Sverige. Vi är en öppen folkrörelse med mötesplatser i hela landet. Bygdegårdsrörelsen har en ledande roll i att stärka bygden och dess människor – nu och i framtiden. 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37E34C6-47AD-236E-3402-C0069AF5A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CAF24-E5E9-10A2-A027-31285EF37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1334265-8517-C86E-0881-FE0AA4CAF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Ideella krafter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A982F29-78F8-5DA5-AFD6-31F787202468}"/>
              </a:ext>
            </a:extLst>
          </p:cNvPr>
          <p:cNvSpPr txBox="1"/>
          <p:nvPr/>
        </p:nvSpPr>
        <p:spPr>
          <a:xfrm>
            <a:off x="717974" y="1998715"/>
            <a:ext cx="8290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Över 208 000 enskilda medlemmar.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Drivs av mer än 15 000 ideellt </a:t>
            </a:r>
            <a:b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arbetande funktionärer.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snitt 875 ideellt arbetade timmar </a:t>
            </a:r>
            <a:b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år och förening.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5B1299B6-4459-10EE-BFF0-FFE4E0B65C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5" name="Bildobjekt 4" descr="En bild som visar inomhus, golv, Golv, innertak&#10;&#10;AI-genererat innehåll kan vara felaktigt.">
            <a:extLst>
              <a:ext uri="{FF2B5EF4-FFF2-40B4-BE49-F238E27FC236}">
                <a16:creationId xmlns:a16="http://schemas.microsoft.com/office/drawing/2014/main" id="{16B0497E-404F-C562-3107-1EAD40E0F6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259" y="0"/>
            <a:ext cx="5615175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B760DDE-6F83-1B04-D6C5-7057DCC3F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715" y="199918"/>
            <a:ext cx="219475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98028-57B0-99CC-F93A-60689B361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5CB2DC32-7140-208B-2AE5-0D868500C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Husen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04266D4-AF4A-BB95-0FAB-4F42FD299069}"/>
              </a:ext>
            </a:extLst>
          </p:cNvPr>
          <p:cNvSpPr txBox="1"/>
          <p:nvPr/>
        </p:nvSpPr>
        <p:spPr>
          <a:xfrm>
            <a:off x="717974" y="1964638"/>
            <a:ext cx="53780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procent äger sitt hus.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 är i genomsnitt 370 kvadratmeter.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Försäkringsvärdet för fastigheterna är 14 miljarder kronor.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Nära 1 200 scener.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biografer.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D27832D9-B3FC-EAF7-E6D4-71D2877BFA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8" name="Bildobjekt 7" descr="En bild som visar konsert, scen, underhållning, evenemang&#10;&#10;AI-genererat innehåll kan vara felaktigt.">
            <a:extLst>
              <a:ext uri="{FF2B5EF4-FFF2-40B4-BE49-F238E27FC236}">
                <a16:creationId xmlns:a16="http://schemas.microsoft.com/office/drawing/2014/main" id="{28AFFE03-E5B1-B8FE-391B-4568B58F0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362" y="0"/>
            <a:ext cx="5382638" cy="6858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32F582D-469F-3D8A-91BD-8E280F465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715" y="199918"/>
            <a:ext cx="219475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6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Verksamhet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717974" y="1964639"/>
            <a:ext cx="537802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45 000 egna arrangemang årligen.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Mycket uthyrning till andra föreningar, både för möten och verksamhet.</a:t>
            </a: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0B20802-A1D3-3F09-7F05-EC3845E106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6" name="Bildobjekt 5" descr="En bild som visar text, skärmbild, cirkel, Teckensnitt&#10;&#10;AI-genererat innehåll kan vara felaktigt.">
            <a:extLst>
              <a:ext uri="{FF2B5EF4-FFF2-40B4-BE49-F238E27FC236}">
                <a16:creationId xmlns:a16="http://schemas.microsoft.com/office/drawing/2014/main" id="{F7BF39E6-06CD-E096-ADD8-7ADC3A74C4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573" y="1331039"/>
            <a:ext cx="4972455" cy="497245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2015DB6-FFCD-775E-0A38-5DD512793552}"/>
              </a:ext>
            </a:extLst>
          </p:cNvPr>
          <p:cNvSpPr/>
          <p:nvPr/>
        </p:nvSpPr>
        <p:spPr>
          <a:xfrm>
            <a:off x="889907" y="4653643"/>
            <a:ext cx="4555672" cy="1102179"/>
          </a:xfrm>
          <a:prstGeom prst="rect">
            <a:avLst/>
          </a:prstGeom>
          <a:solidFill>
            <a:srgbClr val="0877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 än hälften av bygdegårdarna har</a:t>
            </a:r>
            <a:b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verksamhet riktad till barn och unga.</a:t>
            </a:r>
          </a:p>
        </p:txBody>
      </p:sp>
    </p:spTree>
    <p:extLst>
      <p:ext uri="{BB962C8B-B14F-4D97-AF65-F5344CB8AC3E}">
        <p14:creationId xmlns:p14="http://schemas.microsoft.com/office/powerpoint/2010/main" val="158069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B253-7B71-E30A-421C-070C1B9E8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F2CC0DE2-7797-1032-C6C4-4F43CE9A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Verksamhet</a:t>
            </a: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9DAD4D0C-42BA-9BD3-9BFE-3387C49AF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11" name="Bildobjekt 10" descr="En bild som visar klädsel, person, inomhus, person&#10;&#10;AI-genererat innehåll kan vara felaktigt.">
            <a:extLst>
              <a:ext uri="{FF2B5EF4-FFF2-40B4-BE49-F238E27FC236}">
                <a16:creationId xmlns:a16="http://schemas.microsoft.com/office/drawing/2014/main" id="{5D6314E2-CC26-4EA6-B1E3-66098FC347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55159"/>
            <a:ext cx="5894962" cy="3438728"/>
          </a:xfrm>
          <a:prstGeom prst="rect">
            <a:avLst/>
          </a:prstGeom>
        </p:spPr>
      </p:pic>
      <p:pic>
        <p:nvPicPr>
          <p:cNvPr id="13" name="Bildobjekt 12" descr="En bild som visar utomhus, byggnad, himmel, skjul&#10;&#10;AI-genererat innehåll kan vara felaktigt.">
            <a:extLst>
              <a:ext uri="{FF2B5EF4-FFF2-40B4-BE49-F238E27FC236}">
                <a16:creationId xmlns:a16="http://schemas.microsoft.com/office/drawing/2014/main" id="{302FB7C4-6DC5-8E95-33AE-A2D27A97C9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979" y="1455155"/>
            <a:ext cx="4643237" cy="3093109"/>
          </a:xfrm>
          <a:prstGeom prst="rect">
            <a:avLst/>
          </a:prstGeom>
        </p:spPr>
      </p:pic>
      <p:pic>
        <p:nvPicPr>
          <p:cNvPr id="15" name="Bildobjekt 14" descr="En bild som visar klädsel, utomhus, mark, person&#10;&#10;AI-genererat innehåll kan vara felaktigt.">
            <a:extLst>
              <a:ext uri="{FF2B5EF4-FFF2-40B4-BE49-F238E27FC236}">
                <a16:creationId xmlns:a16="http://schemas.microsoft.com/office/drawing/2014/main" id="{5772B539-C727-360A-D8A4-3FB8590592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37"/>
          <a:stretch/>
        </p:blipFill>
        <p:spPr>
          <a:xfrm>
            <a:off x="9156970" y="1455158"/>
            <a:ext cx="3035030" cy="3290760"/>
          </a:xfrm>
          <a:prstGeom prst="rect">
            <a:avLst/>
          </a:prstGeom>
        </p:spPr>
      </p:pic>
      <p:pic>
        <p:nvPicPr>
          <p:cNvPr id="17" name="Bildobjekt 16" descr="En bild som visar utomhus, himmel, Landfordon, träd&#10;&#10;AI-genererat innehåll kan vara felaktigt.">
            <a:extLst>
              <a:ext uri="{FF2B5EF4-FFF2-40B4-BE49-F238E27FC236}">
                <a16:creationId xmlns:a16="http://schemas.microsoft.com/office/drawing/2014/main" id="{27F2AA0C-8449-34B1-BCED-F40B40F7D8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79073"/>
            <a:ext cx="3109782" cy="2578927"/>
          </a:xfrm>
          <a:prstGeom prst="rect">
            <a:avLst/>
          </a:prstGeom>
        </p:spPr>
      </p:pic>
      <p:pic>
        <p:nvPicPr>
          <p:cNvPr id="8" name="Bildobjekt 7" descr="En bild som visar vägg, inomhus, Golv, Laminatgolv&#10;&#10;AI-genererat innehåll kan vara felaktigt.">
            <a:extLst>
              <a:ext uri="{FF2B5EF4-FFF2-40B4-BE49-F238E27FC236}">
                <a16:creationId xmlns:a16="http://schemas.microsoft.com/office/drawing/2014/main" id="{F411348F-06CA-0855-FCF7-96B9CDE5AE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479" y="4286656"/>
            <a:ext cx="5600831" cy="2571345"/>
          </a:xfrm>
          <a:prstGeom prst="rect">
            <a:avLst/>
          </a:prstGeom>
        </p:spPr>
      </p:pic>
      <p:pic>
        <p:nvPicPr>
          <p:cNvPr id="6" name="Bildobjekt 5" descr="En bild som visar gräs, himmel, utomhus, träd&#10;&#10;AI-genererat innehåll kan vara felaktigt.">
            <a:extLst>
              <a:ext uri="{FF2B5EF4-FFF2-40B4-BE49-F238E27FC236}">
                <a16:creationId xmlns:a16="http://schemas.microsoft.com/office/drawing/2014/main" id="{291C6877-E3B7-FE81-1FDA-B39FF98E387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160" y="4286656"/>
            <a:ext cx="4782839" cy="25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54A85-5BBF-84F8-59A1-CEC0BB37A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FD317B67-06FA-067A-D871-EFDB8BE58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Verksamhet</a:t>
            </a: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8E8E3928-06F7-ED35-36E8-C4B6D89D6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4" name="Bildobjekt 3" descr="En bild som visar fordon, utomhus, Landfordon, bil&#10;&#10;AI-genererat innehåll kan vara felaktigt.">
            <a:extLst>
              <a:ext uri="{FF2B5EF4-FFF2-40B4-BE49-F238E27FC236}">
                <a16:creationId xmlns:a16="http://schemas.microsoft.com/office/drawing/2014/main" id="{0521B1D4-3DF8-178B-4CDC-2AF3EA3050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7658"/>
            <a:ext cx="3750342" cy="3750342"/>
          </a:xfrm>
          <a:prstGeom prst="rect">
            <a:avLst/>
          </a:prstGeom>
        </p:spPr>
      </p:pic>
      <p:pic>
        <p:nvPicPr>
          <p:cNvPr id="9" name="Bildobjekt 8" descr="En bild som visar text, dator, inomhus, datorskärm&#10;&#10;AI-genererat innehåll kan vara felaktigt.">
            <a:extLst>
              <a:ext uri="{FF2B5EF4-FFF2-40B4-BE49-F238E27FC236}">
                <a16:creationId xmlns:a16="http://schemas.microsoft.com/office/drawing/2014/main" id="{E656CB9E-D648-9BFB-55E6-565A64BAD6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0342" y="3458932"/>
            <a:ext cx="2824845" cy="3399068"/>
          </a:xfrm>
          <a:prstGeom prst="rect">
            <a:avLst/>
          </a:prstGeom>
        </p:spPr>
      </p:pic>
      <p:pic>
        <p:nvPicPr>
          <p:cNvPr id="12" name="Bildobjekt 11" descr="En bild som visar utomhus, växt, träd, himmel&#10;&#10;AI-genererat innehåll kan vara felaktigt.">
            <a:extLst>
              <a:ext uri="{FF2B5EF4-FFF2-40B4-BE49-F238E27FC236}">
                <a16:creationId xmlns:a16="http://schemas.microsoft.com/office/drawing/2014/main" id="{F4E9C927-E2F6-0A81-4913-AC0B400B24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418" y="3107658"/>
            <a:ext cx="5646582" cy="3750342"/>
          </a:xfrm>
          <a:prstGeom prst="rect">
            <a:avLst/>
          </a:prstGeom>
        </p:spPr>
      </p:pic>
      <p:pic>
        <p:nvPicPr>
          <p:cNvPr id="16" name="Bildobjekt 15" descr="En bild som visar klädsel, utomhus, himmel, person&#10;&#10;AI-genererat innehåll kan vara felaktigt.">
            <a:extLst>
              <a:ext uri="{FF2B5EF4-FFF2-40B4-BE49-F238E27FC236}">
                <a16:creationId xmlns:a16="http://schemas.microsoft.com/office/drawing/2014/main" id="{57EB7328-20DE-DDFA-33BC-7ED0EFEFEA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" y="1453290"/>
            <a:ext cx="4082081" cy="2565626"/>
          </a:xfrm>
          <a:prstGeom prst="rect">
            <a:avLst/>
          </a:prstGeom>
        </p:spPr>
      </p:pic>
      <p:pic>
        <p:nvPicPr>
          <p:cNvPr id="21" name="Bildobjekt 20" descr="En bild som visar utomhus, himmel, träd, person&#10;&#10;AI-genererat innehåll kan vara felaktigt.">
            <a:extLst>
              <a:ext uri="{FF2B5EF4-FFF2-40B4-BE49-F238E27FC236}">
                <a16:creationId xmlns:a16="http://schemas.microsoft.com/office/drawing/2014/main" id="{B275AE01-EC42-222E-5C87-13780D071C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8759" y="1453288"/>
            <a:ext cx="3883242" cy="2565628"/>
          </a:xfrm>
          <a:prstGeom prst="rect">
            <a:avLst/>
          </a:prstGeom>
        </p:spPr>
      </p:pic>
      <p:pic>
        <p:nvPicPr>
          <p:cNvPr id="23" name="Bildobjekt 22" descr="En bild som visar klädsel, person, scen, inomhus&#10;&#10;AI-genererat innehåll kan vara felaktigt.">
            <a:extLst>
              <a:ext uri="{FF2B5EF4-FFF2-40B4-BE49-F238E27FC236}">
                <a16:creationId xmlns:a16="http://schemas.microsoft.com/office/drawing/2014/main" id="{A64084F8-3741-4DE3-74F9-402F4714FC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079550" y="1453288"/>
            <a:ext cx="4229208" cy="25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5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BFB10-1568-852F-0CFB-C9944F68A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skärmbild, Reklamblad, Reklam&#10;&#10;AI-genererat innehåll kan vara felaktigt.">
            <a:extLst>
              <a:ext uri="{FF2B5EF4-FFF2-40B4-BE49-F238E27FC236}">
                <a16:creationId xmlns:a16="http://schemas.microsoft.com/office/drawing/2014/main" id="{27EF31E7-A42A-0DD1-9985-459E8992D0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98" y="466928"/>
            <a:ext cx="9757621" cy="6277584"/>
          </a:xfrm>
          <a:prstGeom prst="rect">
            <a:avLst/>
          </a:prstGeom>
        </p:spPr>
      </p:pic>
      <p:pic>
        <p:nvPicPr>
          <p:cNvPr id="10" name="Bildobjekt 9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34B838E-B676-8DBF-3CC5-C4B0ED8C49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.potx" id="{93BAE908-3EF6-4E89-8617-FBE01364C713}" vid="{CD7CC479-D832-4941-9CFB-02A8E15647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bbdd79-6f4a-4a6e-b1d9-b441abd1efee" xsi:nil="true"/>
    <lcf76f155ced4ddcb4097134ff3c332f xmlns="1e597df5-34a5-4b24-91cd-47cea9678c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538DFFA08B84448C5F49C44F7B183E" ma:contentTypeVersion="18" ma:contentTypeDescription="Skapa ett nytt dokument." ma:contentTypeScope="" ma:versionID="620a061ba907e76a01d9dd47d762373e">
  <xsd:schema xmlns:xsd="http://www.w3.org/2001/XMLSchema" xmlns:xs="http://www.w3.org/2001/XMLSchema" xmlns:p="http://schemas.microsoft.com/office/2006/metadata/properties" xmlns:ns2="59bbdd79-6f4a-4a6e-b1d9-b441abd1efee" xmlns:ns3="1e597df5-34a5-4b24-91cd-47cea9678cc6" targetNamespace="http://schemas.microsoft.com/office/2006/metadata/properties" ma:root="true" ma:fieldsID="e7067219c51b73faf922f082a75ff47f" ns2:_="" ns3:_="">
    <xsd:import namespace="59bbdd79-6f4a-4a6e-b1d9-b441abd1efee"/>
    <xsd:import namespace="1e597df5-34a5-4b24-91cd-47cea967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dd79-6f4a-4a6e-b1d9-b441abd1ef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672a8c-7d30-473e-8da9-d8e2f4b88b7a}" ma:internalName="TaxCatchAll" ma:showField="CatchAllData" ma:web="59bbdd79-6f4a-4a6e-b1d9-b441abd1ef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97df5-34a5-4b24-91cd-47cea967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db06c86-01e5-4316-8dec-3ed9d94912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5E12D-5C61-43B1-826B-98CD1DFB443C}">
  <ds:schemaRefs>
    <ds:schemaRef ds:uri="http://schemas.microsoft.com/office/2006/metadata/properties"/>
    <ds:schemaRef ds:uri="http://schemas.microsoft.com/office/infopath/2007/PartnerControls"/>
    <ds:schemaRef ds:uri="59bbdd79-6f4a-4a6e-b1d9-b441abd1efee"/>
    <ds:schemaRef ds:uri="1e597df5-34a5-4b24-91cd-47cea9678cc6"/>
  </ds:schemaRefs>
</ds:datastoreItem>
</file>

<file path=customXml/itemProps2.xml><?xml version="1.0" encoding="utf-8"?>
<ds:datastoreItem xmlns:ds="http://schemas.openxmlformats.org/officeDocument/2006/customXml" ds:itemID="{336300FA-C085-407D-8944-14CEE72BF4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B64D15-6DA4-4280-A9B4-A6CA3B05E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bdd79-6f4a-4a6e-b1d9-b441abd1efee"/>
    <ds:schemaRef ds:uri="1e597df5-34a5-4b24-91cd-47cea967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679</Words>
  <Application>Microsoft Office PowerPoint</Application>
  <PresentationFormat>Bredbild</PresentationFormat>
  <Paragraphs>90</Paragraphs>
  <Slides>14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Tahoma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Jenny Dahlerus</dc:creator>
  <cp:lastModifiedBy>Anna Öhman</cp:lastModifiedBy>
  <cp:revision>20</cp:revision>
  <dcterms:created xsi:type="dcterms:W3CDTF">2023-11-28T09:35:29Z</dcterms:created>
  <dcterms:modified xsi:type="dcterms:W3CDTF">2025-03-14T15:10:03Z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0x01010002538DFFA08B84448C5F49C44F7B183E</vt:lpwstr>
  </property>
  <property fmtid="{D5CDD505-2E9C-101B-9397-08002B2CF9AE}" pid="3" name="MediaServiceImageTags">
    <vt:lpwstr/>
  </property>
</Properties>
</file>