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0" r:id="rId6"/>
    <p:sldId id="263" r:id="rId7"/>
    <p:sldId id="275" r:id="rId8"/>
    <p:sldId id="273" r:id="rId9"/>
    <p:sldId id="271" r:id="rId10"/>
    <p:sldId id="272" r:id="rId11"/>
    <p:sldId id="274" r:id="rId12"/>
    <p:sldId id="264" r:id="rId13"/>
    <p:sldId id="268" r:id="rId14"/>
    <p:sldId id="276" r:id="rId15"/>
    <p:sldId id="267" r:id="rId16"/>
    <p:sldId id="26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742"/>
    <a:srgbClr val="714391"/>
    <a:srgbClr val="22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5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73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71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69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3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34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12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47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6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5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67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132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7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9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2021-03-01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53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ndsbygdslotten.se/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hyperlink" Target="https://bygdegardarna.se/var-verksamhet/ungdom/ungdomsdipl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ygdegardarna.se/var-verksamhet/konst/konstdeposi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F3DE06-68CA-4557-AD5D-CD573774F16C}"/>
              </a:ext>
            </a:extLst>
          </p:cNvPr>
          <p:cNvSpPr/>
          <p:nvPr/>
        </p:nvSpPr>
        <p:spPr>
          <a:xfrm flipH="1">
            <a:off x="0" y="1"/>
            <a:ext cx="12190614" cy="6858000"/>
          </a:xfrm>
          <a:prstGeom prst="rect">
            <a:avLst/>
          </a:prstGeom>
          <a:solidFill>
            <a:srgbClr val="087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A2A8C8B-3099-439C-93A8-B121B7271B1E}"/>
              </a:ext>
            </a:extLst>
          </p:cNvPr>
          <p:cNvSpPr txBox="1">
            <a:spLocks/>
          </p:cNvSpPr>
          <p:nvPr/>
        </p:nvSpPr>
        <p:spPr>
          <a:xfrm>
            <a:off x="1074445" y="1809509"/>
            <a:ext cx="6274590" cy="8112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v-S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från riksförbundet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4922D71-E5C7-4214-9FC9-92A428436603}"/>
              </a:ext>
            </a:extLst>
          </p:cNvPr>
          <p:cNvSpPr txBox="1">
            <a:spLocks/>
          </p:cNvSpPr>
          <p:nvPr/>
        </p:nvSpPr>
        <p:spPr>
          <a:xfrm>
            <a:off x="1074445" y="3726023"/>
            <a:ext cx="6274590" cy="7042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Distriktsstämma 2021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F2C77D-790B-4DEF-B015-A0D63AB83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262" y="1272563"/>
            <a:ext cx="2953665" cy="3960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DE7B23A-A1C8-499B-AD1D-8BF6D211A3C5}"/>
              </a:ext>
            </a:extLst>
          </p:cNvPr>
          <p:cNvSpPr txBox="1"/>
          <p:nvPr/>
        </p:nvSpPr>
        <p:spPr>
          <a:xfrm>
            <a:off x="7625072" y="5737003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Sverige!</a:t>
            </a:r>
          </a:p>
        </p:txBody>
      </p:sp>
    </p:spTree>
    <p:extLst>
      <p:ext uri="{BB962C8B-B14F-4D97-AF65-F5344CB8AC3E}">
        <p14:creationId xmlns:p14="http://schemas.microsoft.com/office/powerpoint/2010/main" val="92337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176" y="775722"/>
            <a:ext cx="6274590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Kostnadsfri hemsida </a:t>
            </a:r>
          </a:p>
          <a:p>
            <a:pPr algn="l"/>
            <a:endParaRPr lang="sv-SE" sz="3600" b="1" dirty="0">
              <a:solidFill>
                <a:srgbClr val="0877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1068176" y="1446331"/>
            <a:ext cx="960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Färdiga anpassade mallar i Wordpress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via mejl och telefon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Anmäl er förening via BR:s hemsida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29AC8F-EC68-40D6-B680-646D1CD1F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176" y="2783608"/>
            <a:ext cx="7947487" cy="376264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8A51A44-34AA-4A8A-85D0-11B11BBCA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3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170" y="800660"/>
            <a:ext cx="8003731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Lottprenumeration till förmån för din lokala bygdegård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935170" y="2027935"/>
            <a:ext cx="729443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februari lanserades möjligheten att prenumerera på BR:s eget lotteri Landsbygdslotten och samtidigt bidra med 50 kr per månad till sin egen bygdegård.</a:t>
            </a:r>
          </a:p>
          <a:p>
            <a:pPr>
              <a:spcAft>
                <a:spcPts val="600"/>
              </a:spcAft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Prenumerationen kostar 200 kr per månad och den bygdegård du väljer får 50 kr varje månad du är med i lotteriet.</a:t>
            </a:r>
          </a:p>
          <a:p>
            <a:pPr>
              <a:spcAft>
                <a:spcPts val="600"/>
              </a:spcAft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Allt överskott i lotteriet går oavkortat till BR, där föreningar och distrikt kan ansöka om att ta del av pengarna. </a:t>
            </a:r>
          </a:p>
          <a:p>
            <a:pPr>
              <a:spcAft>
                <a:spcPts val="600"/>
              </a:spcAft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Prenumerationen tecknas via 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www.landsbygdslotten.se/br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F217343D-0C11-4FCF-913E-F85C5B2AE7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1117" y="1684612"/>
            <a:ext cx="4058325" cy="3703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68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F3DE06-68CA-4557-AD5D-CD573774F16C}"/>
              </a:ext>
            </a:extLst>
          </p:cNvPr>
          <p:cNvSpPr/>
          <p:nvPr/>
        </p:nvSpPr>
        <p:spPr>
          <a:xfrm flipH="1">
            <a:off x="0" y="1"/>
            <a:ext cx="12190614" cy="6858000"/>
          </a:xfrm>
          <a:prstGeom prst="rect">
            <a:avLst/>
          </a:prstGeom>
          <a:solidFill>
            <a:srgbClr val="087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4922D71-E5C7-4214-9FC9-92A428436603}"/>
              </a:ext>
            </a:extLst>
          </p:cNvPr>
          <p:cNvSpPr txBox="1">
            <a:spLocks/>
          </p:cNvSpPr>
          <p:nvPr/>
        </p:nvSpPr>
        <p:spPr>
          <a:xfrm>
            <a:off x="2310221" y="2598576"/>
            <a:ext cx="7570171" cy="136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FF809D-49AD-4F26-92D8-51D4BABDD6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602" y="5713500"/>
            <a:ext cx="225807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171" y="800660"/>
            <a:ext cx="6274590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Demokratiåret 2021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1001673" y="1529459"/>
            <a:ext cx="1035351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Hela Sverige firar jubiléet att det är 100 år</a:t>
            </a:r>
            <a:b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 kvinnor och män fick lika rösträtt</a:t>
            </a:r>
          </a:p>
          <a:p>
            <a:pPr marL="342900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 </a:t>
            </a:r>
            <a:r>
              <a:rPr lang="sv-SE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mötesplats för delaktighet och gemenskap</a:t>
            </a:r>
          </a:p>
          <a:p>
            <a:pPr marL="800100" lvl="1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 och kommunikation om bygdegårdsrörelsens roll för en levande demokrati</a:t>
            </a:r>
          </a:p>
          <a:p>
            <a:pPr marL="800100" lvl="1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 utbildningssatsning om demokrati och ledarskap</a:t>
            </a:r>
          </a:p>
          <a:p>
            <a:pPr marL="800100" lvl="1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i demokratistuga (drivs av länsstyrelsen)</a:t>
            </a:r>
          </a:p>
          <a:p>
            <a:pPr marL="800100" lvl="1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Undertecknat deklarationen </a:t>
            </a:r>
            <a:r>
              <a:rPr lang="sv-SE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Vår demokrati – värd att värna varje dag</a:t>
            </a:r>
          </a:p>
          <a:p>
            <a:pPr marL="800100" lvl="1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BR:s Kultur- och demokrativecka, vecka 43</a:t>
            </a:r>
          </a:p>
          <a:p>
            <a:pPr marL="800100" lvl="1" indent="-342900">
              <a:spcAft>
                <a:spcPts val="6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Arrangera aktiviteter lokalt och regionalt för att uppmärksamma bygdegårdsrörelsens arbete och viktiga roll för demokrati, delaktighet och gemenskap!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8651AC-AFB3-415C-95E2-CBB333C69E3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9761" y="7837"/>
            <a:ext cx="4605153" cy="2119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672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55" y="429612"/>
            <a:ext cx="10379461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 studiecirkel!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839755" y="974482"/>
            <a:ext cx="661278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 i studiecirkeln är hur vi kan skapa goda förutsättningar för ideellt engagemang, inkluderande ledarskap och motivation för fler.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genomföras digitalt eller fysiskt. I studiecirkeln ingår upplägg för att komma igång digitalt.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Baseras på succéboken </a:t>
            </a:r>
            <a:r>
              <a:rPr kumimoji="0" lang="sv-SE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Motivera Ideella 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 Aron </a:t>
            </a:r>
            <a:r>
              <a:rPr kumimoji="0" lang="sv-S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Schoug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 bok om ideellas behov och drivkrafter och kurslitteratur för studiecirkeln.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sv-SE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maj har vi uppstartsträff med Aron </a:t>
            </a:r>
            <a:r>
              <a:rPr lang="sv-SE" sz="2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Schoug</a:t>
            </a:r>
            <a:r>
              <a:rPr lang="sv-SE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och Motivera ideella för föreningar och distrikt.</a:t>
            </a: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Kontakta din lokala SV-avdelning för att komma igång. </a:t>
            </a:r>
            <a:endParaRPr lang="sv-SE" sz="2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  <a:buClr>
                <a:srgbClr val="087742"/>
              </a:buClr>
              <a:buSzPct val="125000"/>
              <a:defRPr/>
            </a:pPr>
            <a:r>
              <a:rPr lang="sv-SE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Tips!</a:t>
            </a:r>
            <a:r>
              <a:rPr lang="sv-SE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Gör blandad studiecirkel med enskilda cirkelträffar i grupp, tillsammans med erfarenhetsutbyte genom träffar i distriktet!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01886321-7CDA-4585-BEF9-C0C4CDC2F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95">
            <a:off x="7934564" y="607388"/>
            <a:ext cx="3486329" cy="4953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18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081" y="775722"/>
            <a:ext cx="6274590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Landsbygdsutveckling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957080" y="1446331"/>
            <a:ext cx="646066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 pengar att söka hos </a:t>
            </a:r>
            <a:r>
              <a:rPr kumimoji="0" lang="sv-SE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</a:t>
            </a: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och Länsstyrelsen för lokala utvecklingsprojekt från våren 2021!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Nytt Landsbygdsprogram startar 2023–2027.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Strategiarbetet för lokala utvecklingsplanen i varje </a:t>
            </a:r>
            <a:r>
              <a:rPr kumimoji="0" lang="sv-SE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Leaderområde</a:t>
            </a: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är igång. Var med och påverka Landsbygdsprogrammet!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start 2021 kan du söka stöd hos BR för att göra lokalekonomisk analys, insatser som utvecklar lokal demokrati eller för projektansökan inom landsbygdsprogrammet.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A51A44-34AA-4A8A-85D0-11B11BBCAE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08EDAF-CB90-4901-802A-EFE8FC11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748" y="1229444"/>
            <a:ext cx="4403060" cy="243964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BF2669E-9A7D-4DE5-AD1F-C03534BCCA68}"/>
              </a:ext>
            </a:extLst>
          </p:cNvPr>
          <p:cNvSpPr txBox="1"/>
          <p:nvPr/>
        </p:nvSpPr>
        <p:spPr>
          <a:xfrm>
            <a:off x="7684675" y="4061389"/>
            <a:ext cx="4027206" cy="119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Tx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På kansliet kan du får stöd och råd för ansökan till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och Länsstyrelse och tips på bra metoder för bygdeutveckling!</a:t>
            </a:r>
          </a:p>
        </p:txBody>
      </p:sp>
    </p:spTree>
    <p:extLst>
      <p:ext uri="{BB962C8B-B14F-4D97-AF65-F5344CB8AC3E}">
        <p14:creationId xmlns:p14="http://schemas.microsoft.com/office/powerpoint/2010/main" val="29373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171" y="800660"/>
            <a:ext cx="8509618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 Årlig genomgång av </a:t>
            </a:r>
            <a:b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fastigheten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935171" y="1858658"/>
            <a:ext cx="689541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 finns det tid att titta på fastigheten.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Perfekt möjlighet att skaffa sig en bra bild över hur huset mår.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 bra underlag för planeringen av verksamheten och ekonomin.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Svarar på vad som måste göras för att uppfylla lagkraven.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Går enkelt att göra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-säkert.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Använd mallen på hemsidan.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5" name="Bildobjekt 4" descr="En bild som visar golv, inomhus, byggnad, rum&#10;&#10;Automatiskt genererad beskrivning">
            <a:extLst>
              <a:ext uri="{FF2B5EF4-FFF2-40B4-BE49-F238E27FC236}">
                <a16:creationId xmlns:a16="http://schemas.microsoft.com/office/drawing/2014/main" id="{97025386-84D3-4CE0-BFF0-3973ED79E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3098" y="0"/>
            <a:ext cx="4028902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7DA1E9-8D5B-42D5-867B-C273BA6C5D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58285"/>
            <a:ext cx="225806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170" y="800660"/>
            <a:ext cx="10080359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Investerings- och tillgänglighetsbidrag från Boverket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935170" y="2008473"/>
            <a:ext cx="7693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Perfekt att starta planeringen för 2022 nu.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Vad vill föreningen göra med fastigheten!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Vad måste föreningen göra med fastigheten!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Börja ta fram underlag på teknik och ekonomi.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Prata genast med kommunen om era planer och deras möjligheter  till stöd.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Använd mallen för ansökan på hemsidan.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kansli hjälper till med ansökan.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81EF786-A496-4721-B0E7-F6FEF3BE1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257" y="1785833"/>
            <a:ext cx="2258069" cy="18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170" y="800660"/>
            <a:ext cx="10379461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Verksamhetsutvecklingsbidrag för ungdom från Boverket</a:t>
            </a:r>
          </a:p>
          <a:p>
            <a:pPr algn="l"/>
            <a:endParaRPr lang="sv-SE" sz="3600" b="1" dirty="0">
              <a:solidFill>
                <a:srgbClr val="0877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1001674" y="1883303"/>
            <a:ext cx="7826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 prioritering av 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allmänna samlingslokaler i </a:t>
            </a: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områden som saknar närhet till offentlig och kommersiell service!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gå till:</a:t>
            </a:r>
          </a:p>
          <a:p>
            <a:pPr marL="800100" marR="0" lvl="1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Anpassning av lokalen och utomhusmiljön.</a:t>
            </a:r>
          </a:p>
          <a:p>
            <a:pPr marL="800100" marR="0" lvl="1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Inköp av inventarier och utrustning.</a:t>
            </a:r>
          </a:p>
          <a:p>
            <a:pPr marL="800100" marR="0" lvl="1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Aktiviteter för att stimulera ungdomsverksamhet.</a:t>
            </a:r>
          </a:p>
          <a:p>
            <a:pPr marL="800100" marR="0" lvl="1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Projektledare eller annan personal kopplad till projektet.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Sista ansökningsdag 31 augusti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Kontakta verksamhetsutvecklarna för ungdom på BR:s kansli för stöd från idé till färdig ansökan!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95750E2-23C7-4F5B-94CA-24DB4721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257" y="1785833"/>
            <a:ext cx="2258069" cy="18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A64E9D5-EBD5-4737-A283-00A7346650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78" y="96921"/>
            <a:ext cx="4785616" cy="67694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42B2233-806F-45D8-9787-5F5FEEA80692}"/>
              </a:ext>
            </a:extLst>
          </p:cNvPr>
          <p:cNvSpPr txBox="1"/>
          <p:nvPr/>
        </p:nvSpPr>
        <p:spPr>
          <a:xfrm>
            <a:off x="6112062" y="5240016"/>
            <a:ext cx="5513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https://bygdegardarna.se/var-verksamhet/ungdom/ungdomsdiplom</a:t>
            </a:r>
            <a:r>
              <a:rPr lang="sv-S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20B539A-0B4E-41D0-B98B-70FE8D7330F0}"/>
              </a:ext>
            </a:extLst>
          </p:cNvPr>
          <p:cNvSpPr txBox="1"/>
          <p:nvPr/>
        </p:nvSpPr>
        <p:spPr>
          <a:xfrm>
            <a:off x="5542968" y="5888754"/>
            <a:ext cx="3325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*Erbjudandet gäller de första 10 föreningarna som tar Ungdomsdiplom 2021.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73D70C62-EB2C-4BC8-968D-82149F024B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4"/>
          <a:stretch/>
        </p:blipFill>
        <p:spPr>
          <a:xfrm>
            <a:off x="6404033" y="49078"/>
            <a:ext cx="4929540" cy="51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171" y="800660"/>
            <a:ext cx="6274590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Sprid konsten!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1001674" y="1529459"/>
            <a:ext cx="62745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Konstdepositioner</a:t>
            </a:r>
          </a:p>
          <a:p>
            <a:pPr marL="342900" indent="-342900"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Få konst till er lokal och hjälp med hängning!</a:t>
            </a:r>
          </a:p>
          <a:p>
            <a:pPr marL="342900" indent="-342900"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medlemsförmån som ger samlingslokalen ytterligare en dimension. </a:t>
            </a:r>
          </a:p>
          <a:p>
            <a:pPr marL="342900" indent="-342900"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Läs mer på: </a:t>
            </a:r>
            <a:b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www.bygdegardarna.se/var-verksamhet/konst/konstdeposition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spcAft>
                <a:spcPts val="1200"/>
              </a:spcAft>
              <a:buClr>
                <a:srgbClr val="087742"/>
              </a:buClr>
              <a:buSzPct val="125000"/>
            </a:pPr>
            <a:r>
              <a:rPr lang="sv-S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Vässa pennan</a:t>
            </a:r>
          </a:p>
          <a:p>
            <a:pPr marL="342900" indent="-342900"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vandringsutställning med satirteckningar vässar pennan för demokratin och yttrandefriheten!</a:t>
            </a:r>
          </a:p>
          <a:p>
            <a:pPr marL="342900" indent="-342900">
              <a:spcAft>
                <a:spcPts val="1200"/>
              </a:spcAft>
              <a:buClr>
                <a:srgbClr val="08774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När ska den komma till ert distrikt och er förening?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14A555-736D-45FE-8F48-83DA8FC26A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778" y="5738419"/>
            <a:ext cx="2258069" cy="612000"/>
          </a:xfrm>
          <a:prstGeom prst="rect">
            <a:avLst/>
          </a:prstGeom>
        </p:spPr>
      </p:pic>
      <p:pic>
        <p:nvPicPr>
          <p:cNvPr id="5" name="Bildobjekt 4" descr="En bild som visar inomhus, smutsig&#10;&#10;Automatiskt genererad beskrivning">
            <a:extLst>
              <a:ext uri="{FF2B5EF4-FFF2-40B4-BE49-F238E27FC236}">
                <a16:creationId xmlns:a16="http://schemas.microsoft.com/office/drawing/2014/main" id="{D0646B83-E7DD-4056-8D5B-EF451AB29B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00870" y="541590"/>
            <a:ext cx="4332718" cy="32495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29F3ABB-F780-49B6-86F9-E2589B741BA5}"/>
              </a:ext>
            </a:extLst>
          </p:cNvPr>
          <p:cNvSpPr txBox="1"/>
          <p:nvPr/>
        </p:nvSpPr>
        <p:spPr>
          <a:xfrm>
            <a:off x="6196041" y="3883949"/>
            <a:ext cx="2762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Milsbo</a:t>
            </a:r>
            <a:r>
              <a:rPr lang="sv-S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bygdegård i Dalarna fick ny konst i en nyrenoverad lokal.</a:t>
            </a:r>
            <a:endParaRPr lang="sv-SE" sz="14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E8305AC-9A61-470F-8517-D26AD8C8F5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007" y="4542514"/>
            <a:ext cx="1625464" cy="1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F2090A-2BD0-428A-8BA8-B1F81C01EE85}" vid="{C489EE58-D6EC-423A-9D46-37E78E03E884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7EF1DC-19FC-4238-903F-C692563D319F}" vid="{6F7FCB11-018D-4453-961F-7E03D43AB4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538DFFA08B84448C5F49C44F7B183E" ma:contentTypeVersion="12" ma:contentTypeDescription="Skapa ett nytt dokument." ma:contentTypeScope="" ma:versionID="4b6d897612baadd28c77dacff5ef07b5">
  <xsd:schema xmlns:xsd="http://www.w3.org/2001/XMLSchema" xmlns:xs="http://www.w3.org/2001/XMLSchema" xmlns:p="http://schemas.microsoft.com/office/2006/metadata/properties" xmlns:ns2="59bbdd79-6f4a-4a6e-b1d9-b441abd1efee" xmlns:ns3="1e597df5-34a5-4b24-91cd-47cea9678cc6" targetNamespace="http://schemas.microsoft.com/office/2006/metadata/properties" ma:root="true" ma:fieldsID="7255ec577014cdca3224ccdb5e82db1f" ns2:_="" ns3:_="">
    <xsd:import namespace="59bbdd79-6f4a-4a6e-b1d9-b441abd1efee"/>
    <xsd:import namespace="1e597df5-34a5-4b24-91cd-47cea967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dd79-6f4a-4a6e-b1d9-b441abd1e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97df5-34a5-4b24-91cd-47cea967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5E12D-5C61-43B1-826B-98CD1DFB44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6300FA-C085-407D-8944-14CEE72BF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1FE75-EC84-4739-B02C-DF3AB879A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dd79-6f4a-4a6e-b1d9-b441abd1efee"/>
    <ds:schemaRef ds:uri="1e597df5-34a5-4b24-91cd-47cea967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1650</TotalTime>
  <Words>694</Words>
  <Application>Microsoft Office PowerPoint</Application>
  <PresentationFormat>Bredbild</PresentationFormat>
  <Paragraphs>70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Office-tema</vt:lpstr>
      <vt:lpstr>1_Office-tema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Dahlerus</dc:creator>
  <cp:lastModifiedBy>Sofia Ohlsson</cp:lastModifiedBy>
  <cp:revision>19</cp:revision>
  <dcterms:created xsi:type="dcterms:W3CDTF">2021-02-22T10:16:08Z</dcterms:created>
  <dcterms:modified xsi:type="dcterms:W3CDTF">2021-03-01T14:00:24Z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0x01010002538DFFA08B84448C5F49C44F7B183E</vt:lpwstr>
  </property>
</Properties>
</file>