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3" r:id="rId5"/>
    <p:sldId id="270" r:id="rId6"/>
    <p:sldId id="275" r:id="rId7"/>
    <p:sldId id="276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7742"/>
    <a:srgbClr val="714391"/>
    <a:srgbClr val="2299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-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jörn Ahlsén" userId="31b00d4b7e6446f2" providerId="LiveId" clId="{E32B8530-E7F8-4EBD-9372-B05FB31747E4}"/>
    <pc:docChg chg="delSld modSld">
      <pc:chgData name="Björn Ahlsén" userId="31b00d4b7e6446f2" providerId="LiveId" clId="{E32B8530-E7F8-4EBD-9372-B05FB31747E4}" dt="2025-03-14T20:12:07.434" v="120" actId="20577"/>
      <pc:docMkLst>
        <pc:docMk/>
      </pc:docMkLst>
      <pc:sldChg chg="del">
        <pc:chgData name="Björn Ahlsén" userId="31b00d4b7e6446f2" providerId="LiveId" clId="{E32B8530-E7F8-4EBD-9372-B05FB31747E4}" dt="2025-03-14T20:10:09.750" v="88" actId="47"/>
        <pc:sldMkLst>
          <pc:docMk/>
          <pc:sldMk cId="2945169556" sldId="262"/>
        </pc:sldMkLst>
      </pc:sldChg>
      <pc:sldChg chg="modSp mod">
        <pc:chgData name="Björn Ahlsén" userId="31b00d4b7e6446f2" providerId="LiveId" clId="{E32B8530-E7F8-4EBD-9372-B05FB31747E4}" dt="2025-03-14T20:11:21.658" v="118" actId="20577"/>
        <pc:sldMkLst>
          <pc:docMk/>
          <pc:sldMk cId="1818511257" sldId="270"/>
        </pc:sldMkLst>
        <pc:spChg chg="mod">
          <ac:chgData name="Björn Ahlsén" userId="31b00d4b7e6446f2" providerId="LiveId" clId="{E32B8530-E7F8-4EBD-9372-B05FB31747E4}" dt="2025-03-14T20:11:21.658" v="118" actId="20577"/>
          <ac:spMkLst>
            <pc:docMk/>
            <pc:sldMk cId="1818511257" sldId="270"/>
            <ac:spMk id="9" creationId="{A589284F-2E93-43FE-A1CD-4151D5BF4EF0}"/>
          </ac:spMkLst>
        </pc:spChg>
      </pc:sldChg>
      <pc:sldChg chg="modSp mod">
        <pc:chgData name="Björn Ahlsén" userId="31b00d4b7e6446f2" providerId="LiveId" clId="{E32B8530-E7F8-4EBD-9372-B05FB31747E4}" dt="2025-03-14T20:12:07.434" v="120" actId="20577"/>
        <pc:sldMkLst>
          <pc:docMk/>
          <pc:sldMk cId="2228373326" sldId="275"/>
        </pc:sldMkLst>
        <pc:spChg chg="mod">
          <ac:chgData name="Björn Ahlsén" userId="31b00d4b7e6446f2" providerId="LiveId" clId="{E32B8530-E7F8-4EBD-9372-B05FB31747E4}" dt="2025-03-14T20:12:07.434" v="120" actId="20577"/>
          <ac:spMkLst>
            <pc:docMk/>
            <pc:sldMk cId="2228373326" sldId="275"/>
            <ac:spMk id="9" creationId="{F763ED05-B7DD-B211-AA40-B221297CB5AB}"/>
          </ac:spMkLst>
        </pc:spChg>
      </pc:sldChg>
      <pc:sldChg chg="modSp mod">
        <pc:chgData name="Björn Ahlsén" userId="31b00d4b7e6446f2" providerId="LiveId" clId="{E32B8530-E7F8-4EBD-9372-B05FB31747E4}" dt="2025-03-14T20:09:51.419" v="87" actId="20577"/>
        <pc:sldMkLst>
          <pc:docMk/>
          <pc:sldMk cId="2242911375" sldId="276"/>
        </pc:sldMkLst>
        <pc:spChg chg="mod">
          <ac:chgData name="Björn Ahlsén" userId="31b00d4b7e6446f2" providerId="LiveId" clId="{E32B8530-E7F8-4EBD-9372-B05FB31747E4}" dt="2025-03-14T20:09:51.419" v="87" actId="20577"/>
          <ac:spMkLst>
            <pc:docMk/>
            <pc:sldMk cId="2242911375" sldId="276"/>
            <ac:spMk id="9" creationId="{AADEF889-A169-D9AC-374E-D3097A0AA17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60F3A06-73FC-475F-8B76-21C9A49B2F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89B0BDF-8686-476C-9DE2-7012DBB03D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7477DC7-CE38-478A-BC44-1141BB1D0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7AF37-6085-4BBB-92CE-EDA1DE7FA246}" type="datetimeFigureOut">
              <a:rPr lang="sv-SE" smtClean="0"/>
              <a:t>2025-03-14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7A3EB05-8CA0-4722-8AE8-F037DF8DA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7075EFB-4991-4C89-9C00-F909AEFC2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01C60-4A20-4D19-B829-01F16574D1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3612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B85D52B-73F0-4B22-99A4-72ED575F5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C2C0BE5-E9FB-42E0-8B64-B3319A54F8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43A2C5-27D8-4B56-8647-1DFD8E2BF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7AF37-6085-4BBB-92CE-EDA1DE7FA246}" type="datetimeFigureOut">
              <a:rPr lang="sv-SE" smtClean="0"/>
              <a:t>2025-03-14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753744B-F249-4AEB-AD49-9CB2AB760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0EE2CE9-2838-46A7-8BD8-D65FCD9F4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01C60-4A20-4D19-B829-01F16574D1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54278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AAB308BD-F6EA-42F5-9B8B-9E12CA6E1D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FDEA775-A5AB-46F8-B889-15B4AA17F8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BAA7B32-40ED-4105-B88F-5825DA730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7AF37-6085-4BBB-92CE-EDA1DE7FA246}" type="datetimeFigureOut">
              <a:rPr lang="sv-SE" smtClean="0"/>
              <a:t>2025-03-14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39404E8-BA9D-4DAD-8902-D4AFD6A62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BB7C836-442F-496E-A0D3-6CF1652F0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01C60-4A20-4D19-B829-01F16574D1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32550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76995A-02BC-4823-8DE1-21FEBFF7B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B60FBE8-55AA-4B17-AD43-288D8E63B9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48463FE-2BE6-48C1-9B98-D39F53243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7AF37-6085-4BBB-92CE-EDA1DE7FA246}" type="datetimeFigureOut">
              <a:rPr lang="sv-SE" smtClean="0"/>
              <a:t>2025-03-14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A94A119-6D04-4629-AEDA-84B102588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73DC329-E263-49E3-897F-0CD6CA3DF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01C60-4A20-4D19-B829-01F16574D1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9158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BBD86F-8195-453B-B280-769D893F4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31E5D9C-91B8-44A3-A0C2-8CBDA161E7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A949952-20FF-487A-9193-82EC35A57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7AF37-6085-4BBB-92CE-EDA1DE7FA246}" type="datetimeFigureOut">
              <a:rPr lang="sv-SE" smtClean="0"/>
              <a:t>2025-03-14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530801F-5E71-4F99-A290-3ABCC1469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3A34814-1B18-4194-B2EE-4A4EC7BAD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01C60-4A20-4D19-B829-01F16574D1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3996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0DABE7D-8A2C-4729-84C9-65DEE6057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3711B60-7EBF-461F-9FE4-283A52FAF6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B139BD4-F85E-475F-B04B-207B814E68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0D84BDA-6E80-4482-A150-D62D9CF55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7AF37-6085-4BBB-92CE-EDA1DE7FA246}" type="datetimeFigureOut">
              <a:rPr lang="sv-SE" smtClean="0"/>
              <a:t>2025-03-14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9744412-C235-47F5-9E0D-A4F9BBEC7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C323CBD-8A5C-470E-87B7-7F7B7D97F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01C60-4A20-4D19-B829-01F16574D1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1917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219AA7-D9D5-4356-A041-399C10843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6295CB-A815-4178-A47D-64B183C801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5E48B09-AB1D-4F5D-9E83-A14775D4BC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4BA8C3F1-A97F-4EA7-AB89-8C27DFCD08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99DC50B-AB5A-4B67-A6AE-A909E88CDC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7AE556CA-7BD7-4F1C-AF55-337CCF946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7AF37-6085-4BBB-92CE-EDA1DE7FA246}" type="datetimeFigureOut">
              <a:rPr lang="sv-SE" smtClean="0"/>
              <a:t>2025-03-14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7BBA1FE0-059B-4020-9E57-A99AB2A4C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7B5E04DF-C878-4CF5-ACAE-1593D7D7E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01C60-4A20-4D19-B829-01F16574D1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1208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54BEE97-9D6D-414A-9FFF-C7546F264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8DACE7A-2068-462E-9EF3-B6948684C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7AF37-6085-4BBB-92CE-EDA1DE7FA246}" type="datetimeFigureOut">
              <a:rPr lang="sv-SE" smtClean="0"/>
              <a:t>2025-03-14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018A4C4-E23E-443B-BBBB-DAABDC752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E97FF53-78AA-4C4C-ADC6-0E86C2A45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01C60-4A20-4D19-B829-01F16574D1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5243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A78ECDD1-481A-48AD-8E6D-9FF5816B6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7AF37-6085-4BBB-92CE-EDA1DE7FA246}" type="datetimeFigureOut">
              <a:rPr lang="sv-SE" smtClean="0"/>
              <a:t>2025-03-14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5C7554E5-4839-41B1-B6A4-149FDD88A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4CBDD442-AE3F-4CEF-A1E8-ECDBC76F7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01C60-4A20-4D19-B829-01F16574D1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6222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06DE8C-D4B7-4A62-AC65-C6994FE0D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CB5B8EE-4C53-4657-A02C-92839AE76B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BC40151-C980-4893-A732-7D9D99632B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88AE2DF-D84D-4408-92E2-A96D485E6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7AF37-6085-4BBB-92CE-EDA1DE7FA246}" type="datetimeFigureOut">
              <a:rPr lang="sv-SE" smtClean="0"/>
              <a:t>2025-03-14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250257C-53A9-4FAB-B70D-9FEF0D709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B7F61C7-1867-4993-84B1-C5BE09997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01C60-4A20-4D19-B829-01F16574D1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3844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D6951E7-0A72-4F7F-A4FD-5B50EFBF1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93F3A80-5741-4D86-B844-133A1797C2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59F50C0-8C81-4341-917F-85E06EC978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BD4BEC1-26EF-4D1F-97AC-EA970DA90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7AF37-6085-4BBB-92CE-EDA1DE7FA246}" type="datetimeFigureOut">
              <a:rPr lang="sv-SE" smtClean="0"/>
              <a:t>2025-03-14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C845CFC-F9FC-4B27-BD78-EB6A57209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6EBA6FB-F4C0-481D-AA0C-37443171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01C60-4A20-4D19-B829-01F16574D1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7799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87555E1-2583-40FC-96F0-752548DDA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1529FD5-0A86-4B25-BFEF-0EE4C43238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AC889B7-F31C-4CDA-80D5-2B15D8BBE8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7AF37-6085-4BBB-92CE-EDA1DE7FA246}" type="datetimeFigureOut">
              <a:rPr lang="sv-SE" smtClean="0"/>
              <a:t>2025-03-14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92A2DFA-705D-420C-AC1E-60BCFC2370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C91BBE2-D911-49A0-BCD7-BFB60B8C49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01C60-4A20-4D19-B829-01F16574D1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4693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rita, hus, clipart, tecknad serie&#10;&#10;Automatiskt genererad beskrivning">
            <a:extLst>
              <a:ext uri="{FF2B5EF4-FFF2-40B4-BE49-F238E27FC236}">
                <a16:creationId xmlns:a16="http://schemas.microsoft.com/office/drawing/2014/main" id="{C45C4945-AEDC-90DE-746C-684FF48D3B3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73333" y="70104"/>
            <a:ext cx="4942296" cy="6513395"/>
          </a:xfrm>
          <a:prstGeom prst="rect">
            <a:avLst/>
          </a:prstGeom>
        </p:spPr>
      </p:pic>
      <p:sp>
        <p:nvSpPr>
          <p:cNvPr id="5" name="Rubrik 1">
            <a:extLst>
              <a:ext uri="{FF2B5EF4-FFF2-40B4-BE49-F238E27FC236}">
                <a16:creationId xmlns:a16="http://schemas.microsoft.com/office/drawing/2014/main" id="{3A2A8C8B-3099-439C-93A8-B121B7271B1E}"/>
              </a:ext>
            </a:extLst>
          </p:cNvPr>
          <p:cNvSpPr txBox="1">
            <a:spLocks/>
          </p:cNvSpPr>
          <p:nvPr/>
        </p:nvSpPr>
        <p:spPr>
          <a:xfrm>
            <a:off x="476371" y="2921194"/>
            <a:ext cx="6513787" cy="811214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4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Landsbygdspolitiskt motiverat statsbidrag  </a:t>
            </a:r>
            <a:r>
              <a:rPr lang="sv-SE" sz="5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</a:p>
        </p:txBody>
      </p:sp>
      <p:pic>
        <p:nvPicPr>
          <p:cNvPr id="4" name="Bildobjekt 3" descr="En bild som visar Teckensnitt, Grafik, text, grafisk design&#10;&#10;Automatiskt genererad beskrivning">
            <a:extLst>
              <a:ext uri="{FF2B5EF4-FFF2-40B4-BE49-F238E27FC236}">
                <a16:creationId xmlns:a16="http://schemas.microsoft.com/office/drawing/2014/main" id="{E421EBB7-564F-139B-B7A3-E4FD8D3B5D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976" y="565740"/>
            <a:ext cx="3853447" cy="9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900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345ACB30-75EB-4B31-BEFB-DA3ADE9CB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7974" y="797378"/>
            <a:ext cx="8486986" cy="533661"/>
          </a:xfrm>
          <a:noFill/>
        </p:spPr>
        <p:txBody>
          <a:bodyPr>
            <a:noAutofit/>
          </a:bodyPr>
          <a:lstStyle/>
          <a:p>
            <a:pPr algn="l"/>
            <a:r>
              <a:rPr lang="sv-SE" sz="3600" b="1" dirty="0">
                <a:solidFill>
                  <a:srgbClr val="08774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Nytt statsbidrag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A589284F-2E93-43FE-A1CD-4151D5BF4EF0}"/>
              </a:ext>
            </a:extLst>
          </p:cNvPr>
          <p:cNvSpPr txBox="1"/>
          <p:nvPr/>
        </p:nvSpPr>
        <p:spPr>
          <a:xfrm>
            <a:off x="717973" y="1627413"/>
            <a:ext cx="8615807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800"/>
              </a:spcAft>
              <a:buClr>
                <a:srgbClr val="087742"/>
              </a:buClr>
              <a:buSzPct val="100000"/>
              <a:buFont typeface="Wingdings" panose="05000000000000000000" pitchFamily="2" charset="2"/>
              <a:buChar char="Ø"/>
            </a:pPr>
            <a:r>
              <a:rPr lang="sv-SE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Regeringen har i december 2024 beviljat Bygdegårdarnas Riksförbund ett statsbidrag för landsbygdsutveckling för perioden 2025 – 2027</a:t>
            </a:r>
          </a:p>
          <a:p>
            <a:pPr marL="360000" indent="-360000">
              <a:spcAft>
                <a:spcPts val="1800"/>
              </a:spcAft>
              <a:buClr>
                <a:srgbClr val="087742"/>
              </a:buClr>
              <a:buSzPct val="100000"/>
              <a:buFont typeface="Wingdings" panose="05000000000000000000" pitchFamily="2" charset="2"/>
              <a:buChar char="Ø"/>
            </a:pPr>
            <a:r>
              <a:rPr lang="sv-SE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Tillväxtverket administrerar stödet. Utgiftsområdet är regional utveckling</a:t>
            </a:r>
          </a:p>
          <a:p>
            <a:pPr marL="360000" indent="-360000">
              <a:spcAft>
                <a:spcPts val="1800"/>
              </a:spcAft>
              <a:buClr>
                <a:srgbClr val="087742"/>
              </a:buClr>
              <a:buSzPct val="100000"/>
              <a:buFont typeface="Wingdings" panose="05000000000000000000" pitchFamily="2" charset="2"/>
              <a:buChar char="Ø"/>
            </a:pPr>
            <a:r>
              <a:rPr lang="sv-SE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Bygdegårdarnas Riksförbund erhåller totalt nio miljoner kronor</a:t>
            </a:r>
            <a:endParaRPr lang="sv-S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pic>
        <p:nvPicPr>
          <p:cNvPr id="4" name="Bildobjekt 3" descr="En bild som visar Teckensnitt, Grafik, text, grafisk design&#10;&#10;Automatiskt genererad beskrivning">
            <a:extLst>
              <a:ext uri="{FF2B5EF4-FFF2-40B4-BE49-F238E27FC236}">
                <a16:creationId xmlns:a16="http://schemas.microsoft.com/office/drawing/2014/main" id="{08DAA1D4-5F4B-E7EF-0161-0041B957D8E7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07787" y="321617"/>
            <a:ext cx="2223143" cy="540000"/>
          </a:xfrm>
          <a:prstGeom prst="rect">
            <a:avLst/>
          </a:prstGeom>
        </p:spPr>
      </p:pic>
      <p:pic>
        <p:nvPicPr>
          <p:cNvPr id="6" name="Bildobjekt 5" descr="En bild som visar tecknad serie, skärmbild, hus&#10;&#10;Automatiskt genererad beskrivning">
            <a:extLst>
              <a:ext uri="{FF2B5EF4-FFF2-40B4-BE49-F238E27FC236}">
                <a16:creationId xmlns:a16="http://schemas.microsoft.com/office/drawing/2014/main" id="{853718B2-CF85-8236-4E65-D6DF0D969DF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alphaModFix amt="1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56312" b="889"/>
          <a:stretch/>
        </p:blipFill>
        <p:spPr>
          <a:xfrm>
            <a:off x="9706187" y="-2889"/>
            <a:ext cx="2485813" cy="6860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511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4BFB10-1568-852F-0CFB-C9944F68A8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4E3D504A-1C05-FBB0-AEDF-F3F1CDF963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7974" y="797378"/>
            <a:ext cx="8486986" cy="1232590"/>
          </a:xfrm>
          <a:noFill/>
        </p:spPr>
        <p:txBody>
          <a:bodyPr>
            <a:noAutofit/>
          </a:bodyPr>
          <a:lstStyle/>
          <a:p>
            <a:pPr algn="l"/>
            <a:r>
              <a:rPr lang="sv-SE" sz="3600" b="1" dirty="0">
                <a:solidFill>
                  <a:srgbClr val="08774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Utvecklings- och Hållbarhetscheckar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F763ED05-B7DD-B211-AA40-B221297CB5AB}"/>
              </a:ext>
            </a:extLst>
          </p:cNvPr>
          <p:cNvSpPr txBox="1"/>
          <p:nvPr/>
        </p:nvSpPr>
        <p:spPr>
          <a:xfrm>
            <a:off x="717974" y="2029968"/>
            <a:ext cx="829056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800"/>
              </a:spcAft>
              <a:buClr>
                <a:srgbClr val="087742"/>
              </a:buClr>
              <a:buSzPct val="100000"/>
              <a:buFont typeface="Wingdings" panose="05000000000000000000" pitchFamily="2" charset="2"/>
              <a:buChar char="Ø"/>
            </a:pPr>
            <a:r>
              <a:rPr lang="sv-SE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Medlemsföreningar i Bygdegårdarnas Riksförbund kommer kunna söka bidrag i form av utvecklings- och hållbarhetscheckar för att utveckla:</a:t>
            </a:r>
          </a:p>
          <a:p>
            <a:pPr marL="800100" lvl="1" indent="-342900">
              <a:spcAft>
                <a:spcPts val="1800"/>
              </a:spcAft>
              <a:buClr>
                <a:srgbClr val="087742"/>
              </a:buClr>
              <a:buSzPct val="100000"/>
              <a:buFont typeface="Wingdings" panose="05000000000000000000" pitchFamily="2" charset="2"/>
              <a:buChar char="Ø"/>
            </a:pPr>
            <a:r>
              <a:rPr lang="sv-SE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Föreningsdemokrati </a:t>
            </a:r>
          </a:p>
          <a:p>
            <a:pPr marL="800100" lvl="1" indent="-342900">
              <a:spcAft>
                <a:spcPts val="1800"/>
              </a:spcAft>
              <a:buClr>
                <a:srgbClr val="087742"/>
              </a:buClr>
              <a:buSzPct val="100000"/>
              <a:buFont typeface="Wingdings" panose="05000000000000000000" pitchFamily="2" charset="2"/>
              <a:buChar char="Ø"/>
            </a:pPr>
            <a:r>
              <a:rPr lang="sv-SE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Långsiktig underhållsplan för fastigheten</a:t>
            </a:r>
          </a:p>
          <a:p>
            <a:pPr marL="800100" lvl="1" indent="-342900">
              <a:spcAft>
                <a:spcPts val="1800"/>
              </a:spcAft>
              <a:buClr>
                <a:srgbClr val="087742"/>
              </a:buClr>
              <a:buSzPct val="100000"/>
              <a:buFont typeface="Wingdings" panose="05000000000000000000" pitchFamily="2" charset="2"/>
              <a:buChar char="Ø"/>
            </a:pPr>
            <a:r>
              <a:rPr lang="sv-SE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Affärsutveckling för att öka sina intäkter från t ex uthyrning och försäljning </a:t>
            </a:r>
          </a:p>
          <a:p>
            <a:pPr marL="800100" lvl="1" indent="-342900">
              <a:spcAft>
                <a:spcPts val="1800"/>
              </a:spcAft>
              <a:buClr>
                <a:srgbClr val="087742"/>
              </a:buClr>
              <a:buSzPct val="100000"/>
              <a:buFont typeface="Wingdings" panose="05000000000000000000" pitchFamily="2" charset="2"/>
              <a:buChar char="Ø"/>
            </a:pPr>
            <a:r>
              <a:rPr lang="sv-SE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Utveckling av samverkan med andra föreningar </a:t>
            </a:r>
          </a:p>
          <a:p>
            <a:pPr marL="800100" lvl="1" indent="-342900">
              <a:spcAft>
                <a:spcPts val="1800"/>
              </a:spcAft>
              <a:buClr>
                <a:srgbClr val="087742"/>
              </a:buClr>
              <a:buSzPct val="100000"/>
              <a:buFont typeface="Wingdings" panose="05000000000000000000" pitchFamily="2" charset="2"/>
              <a:buChar char="Ø"/>
            </a:pPr>
            <a:r>
              <a:rPr lang="sv-SE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</a:t>
            </a:r>
            <a:r>
              <a:rPr lang="sv-SE" sz="240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tveckla </a:t>
            </a:r>
            <a:r>
              <a:rPr lang="sv-SE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eller fördjupa sitt hållbetsarbete</a:t>
            </a:r>
          </a:p>
          <a:p>
            <a:pPr marL="800100" lvl="1" indent="-342900">
              <a:spcAft>
                <a:spcPts val="1800"/>
              </a:spcAft>
              <a:buClr>
                <a:srgbClr val="087742"/>
              </a:buClr>
              <a:buSzPct val="100000"/>
              <a:buFont typeface="Wingdings" panose="05000000000000000000" pitchFamily="2" charset="2"/>
              <a:buChar char="Ø"/>
            </a:pPr>
            <a:endParaRPr lang="sv-SE" sz="24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Bildobjekt 3" descr="En bild som visar Teckensnitt, Grafik, text, grafisk design&#10;&#10;Automatiskt genererad beskrivning">
            <a:extLst>
              <a:ext uri="{FF2B5EF4-FFF2-40B4-BE49-F238E27FC236}">
                <a16:creationId xmlns:a16="http://schemas.microsoft.com/office/drawing/2014/main" id="{205631C6-0757-CFDB-58E2-F33617C155F8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07787" y="321617"/>
            <a:ext cx="2223143" cy="540000"/>
          </a:xfrm>
          <a:prstGeom prst="rect">
            <a:avLst/>
          </a:prstGeom>
        </p:spPr>
      </p:pic>
      <p:pic>
        <p:nvPicPr>
          <p:cNvPr id="6" name="Bildobjekt 5" descr="En bild som visar tecknad serie, skärmbild, hus&#10;&#10;Automatiskt genererad beskrivning">
            <a:extLst>
              <a:ext uri="{FF2B5EF4-FFF2-40B4-BE49-F238E27FC236}">
                <a16:creationId xmlns:a16="http://schemas.microsoft.com/office/drawing/2014/main" id="{DBEE406A-D58A-0828-E1B4-0EA0C560F22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alphaModFix amt="1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56312" b="889"/>
          <a:stretch/>
        </p:blipFill>
        <p:spPr>
          <a:xfrm>
            <a:off x="9706187" y="-2889"/>
            <a:ext cx="2485813" cy="6860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373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5BCFB5-CF40-3912-428E-E94DDF99E7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D9B37E73-70B3-4623-7F18-AF3744E354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7974" y="797378"/>
            <a:ext cx="8486986" cy="533661"/>
          </a:xfrm>
          <a:noFill/>
        </p:spPr>
        <p:txBody>
          <a:bodyPr>
            <a:noAutofit/>
          </a:bodyPr>
          <a:lstStyle/>
          <a:p>
            <a:pPr algn="l"/>
            <a:r>
              <a:rPr lang="sv-SE" sz="3600" b="1" dirty="0">
                <a:solidFill>
                  <a:srgbClr val="08774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Förutsättningar	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AADEF889-A169-D9AC-374E-D3097A0AA170}"/>
              </a:ext>
            </a:extLst>
          </p:cNvPr>
          <p:cNvSpPr txBox="1"/>
          <p:nvPr/>
        </p:nvSpPr>
        <p:spPr>
          <a:xfrm>
            <a:off x="717973" y="1610162"/>
            <a:ext cx="8814215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800"/>
              </a:spcAft>
              <a:buClr>
                <a:srgbClr val="087742"/>
              </a:buClr>
              <a:buSzPct val="100000"/>
              <a:buFont typeface="Wingdings" panose="05000000000000000000" pitchFamily="2" charset="2"/>
              <a:buChar char="Ø"/>
            </a:pPr>
            <a:r>
              <a:rPr lang="sv-SE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Ansökande </a:t>
            </a:r>
            <a:r>
              <a:rPr lang="sv-SE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förening måste ha årsrapporterat</a:t>
            </a:r>
          </a:p>
          <a:p>
            <a:pPr marL="342900" indent="-342900">
              <a:spcAft>
                <a:spcPts val="1800"/>
              </a:spcAft>
              <a:buClr>
                <a:srgbClr val="087742"/>
              </a:buClr>
              <a:buSzPct val="100000"/>
              <a:buFont typeface="Wingdings" panose="05000000000000000000" pitchFamily="2" charset="2"/>
              <a:buChar char="Ø"/>
            </a:pPr>
            <a:r>
              <a:rPr lang="sv-SE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Distriktsstyrelsen tar emot och bedömer ansökningarna och besluta</a:t>
            </a:r>
            <a:r>
              <a:rPr lang="sv-SE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sv-SE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och fördelar </a:t>
            </a:r>
            <a:r>
              <a:rPr lang="sv-SE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bidragen </a:t>
            </a:r>
            <a:endParaRPr lang="sv-SE" sz="28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spcAft>
                <a:spcPts val="1800"/>
              </a:spcAft>
              <a:buClr>
                <a:srgbClr val="087742"/>
              </a:buClr>
              <a:buSzPct val="100000"/>
              <a:buFont typeface="Wingdings" panose="05000000000000000000" pitchFamily="2" charset="2"/>
              <a:buChar char="Ø"/>
            </a:pPr>
            <a:r>
              <a:rPr lang="sv-SE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Gotland kommer att fördela totalt 168.000 kr till 30 föreningar</a:t>
            </a:r>
          </a:p>
          <a:p>
            <a:pPr marL="342900" indent="-342900">
              <a:spcAft>
                <a:spcPts val="1800"/>
              </a:spcAft>
              <a:buClr>
                <a:srgbClr val="087742"/>
              </a:buClr>
              <a:buSzPct val="100000"/>
              <a:buFont typeface="Wingdings" panose="05000000000000000000" pitchFamily="2" charset="2"/>
              <a:buChar char="Ø"/>
            </a:pPr>
            <a:r>
              <a:rPr lang="sv-SE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Totalt i hela landet kommer 1,4 </a:t>
            </a:r>
            <a:r>
              <a:rPr lang="sv-SE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milj</a:t>
            </a:r>
            <a:r>
              <a:rPr lang="sv-SE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kr till 456 föreningar under perioden 2025 – 2027</a:t>
            </a:r>
          </a:p>
          <a:p>
            <a:pPr marL="342900" indent="-342900">
              <a:spcAft>
                <a:spcPts val="1800"/>
              </a:spcAft>
              <a:buClr>
                <a:srgbClr val="087742"/>
              </a:buClr>
              <a:buSzPct val="100000"/>
              <a:buFont typeface="Wingdings" panose="05000000000000000000" pitchFamily="2" charset="2"/>
              <a:buChar char="Ø"/>
            </a:pPr>
            <a:r>
              <a:rPr lang="sv-SE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Projektet drar igång under 2025, mer information kommer inom kort!</a:t>
            </a:r>
            <a:endParaRPr lang="sv-SE" sz="2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indent="-342900">
              <a:spcAft>
                <a:spcPts val="1800"/>
              </a:spcAft>
              <a:buClr>
                <a:srgbClr val="087742"/>
              </a:buClr>
              <a:buSzPct val="100000"/>
              <a:buFont typeface="Wingdings" panose="05000000000000000000" pitchFamily="2" charset="2"/>
              <a:buChar char="Ø"/>
            </a:pPr>
            <a:endParaRPr lang="sv-SE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Bildobjekt 4" descr="En bild som visar Teckensnitt, Grafik, text, grafisk design&#10;&#10;Automatiskt genererad beskrivning">
            <a:extLst>
              <a:ext uri="{FF2B5EF4-FFF2-40B4-BE49-F238E27FC236}">
                <a16:creationId xmlns:a16="http://schemas.microsoft.com/office/drawing/2014/main" id="{C5854455-10BD-C5AE-3964-B867E529C9F0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07787" y="321617"/>
            <a:ext cx="2223143" cy="540000"/>
          </a:xfrm>
          <a:prstGeom prst="rect">
            <a:avLst/>
          </a:prstGeom>
        </p:spPr>
      </p:pic>
      <p:pic>
        <p:nvPicPr>
          <p:cNvPr id="2" name="Bildobjekt 1" descr="En bild som visar tecknad serie, skärmbild, hus&#10;&#10;Automatiskt genererad beskrivning">
            <a:extLst>
              <a:ext uri="{FF2B5EF4-FFF2-40B4-BE49-F238E27FC236}">
                <a16:creationId xmlns:a16="http://schemas.microsoft.com/office/drawing/2014/main" id="{B8649609-A7F5-BD63-A568-C3702C44752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alphaModFix amt="1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56312" b="889"/>
          <a:stretch/>
        </p:blipFill>
        <p:spPr>
          <a:xfrm>
            <a:off x="9706187" y="-2889"/>
            <a:ext cx="2485813" cy="6860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911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mall.potx" id="{93BAE908-3EF6-4E89-8617-FBE01364C713}" vid="{CD7CC479-D832-4941-9CFB-02A8E15647F3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9bbdd79-6f4a-4a6e-b1d9-b441abd1efee" xsi:nil="true"/>
    <lcf76f155ced4ddcb4097134ff3c332f xmlns="1e597df5-34a5-4b24-91cd-47cea9678cc6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2538DFFA08B84448C5F49C44F7B183E" ma:contentTypeVersion="18" ma:contentTypeDescription="Skapa ett nytt dokument." ma:contentTypeScope="" ma:versionID="620a061ba907e76a01d9dd47d762373e">
  <xsd:schema xmlns:xsd="http://www.w3.org/2001/XMLSchema" xmlns:xs="http://www.w3.org/2001/XMLSchema" xmlns:p="http://schemas.microsoft.com/office/2006/metadata/properties" xmlns:ns2="59bbdd79-6f4a-4a6e-b1d9-b441abd1efee" xmlns:ns3="1e597df5-34a5-4b24-91cd-47cea9678cc6" targetNamespace="http://schemas.microsoft.com/office/2006/metadata/properties" ma:root="true" ma:fieldsID="e7067219c51b73faf922f082a75ff47f" ns2:_="" ns3:_="">
    <xsd:import namespace="59bbdd79-6f4a-4a6e-b1d9-b441abd1efee"/>
    <xsd:import namespace="1e597df5-34a5-4b24-91cd-47cea9678c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Locatio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bbdd79-6f4a-4a6e-b1d9-b441abd1efe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a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at med information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5672a8c-7d30-473e-8da9-d8e2f4b88b7a}" ma:internalName="TaxCatchAll" ma:showField="CatchAllData" ma:web="59bbdd79-6f4a-4a6e-b1d9-b441abd1efe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597df5-34a5-4b24-91cd-47cea9678c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description="" ma:internalName="MediaServiceLocatio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markeringar" ma:readOnly="false" ma:fieldId="{5cf76f15-5ced-4ddc-b409-7134ff3c332f}" ma:taxonomyMulti="true" ma:sspId="2db06c86-01e5-4316-8dec-3ed9d94912c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D35E12D-5C61-43B1-826B-98CD1DFB443C}">
  <ds:schemaRefs>
    <ds:schemaRef ds:uri="http://schemas.microsoft.com/office/2006/metadata/properties"/>
    <ds:schemaRef ds:uri="http://schemas.microsoft.com/office/infopath/2007/PartnerControls"/>
    <ds:schemaRef ds:uri="59bbdd79-6f4a-4a6e-b1d9-b441abd1efee"/>
    <ds:schemaRef ds:uri="1e597df5-34a5-4b24-91cd-47cea9678cc6"/>
  </ds:schemaRefs>
</ds:datastoreItem>
</file>

<file path=customXml/itemProps2.xml><?xml version="1.0" encoding="utf-8"?>
<ds:datastoreItem xmlns:ds="http://schemas.openxmlformats.org/officeDocument/2006/customXml" ds:itemID="{336300FA-C085-407D-8944-14CEE72BF4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BB64D15-6DA4-4280-A9B4-A6CA3B05E3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bbdd79-6f4a-4a6e-b1d9-b441abd1efee"/>
    <ds:schemaRef ds:uri="1e597df5-34a5-4b24-91cd-47cea9678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</TotalTime>
  <Words>143</Words>
  <Application>Microsoft Office PowerPoint</Application>
  <PresentationFormat>Bredbild</PresentationFormat>
  <Paragraphs>18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11" baseType="lpstr">
      <vt:lpstr>Aptos</vt:lpstr>
      <vt:lpstr>Arial</vt:lpstr>
      <vt:lpstr>Calibri</vt:lpstr>
      <vt:lpstr>Calibri Light</vt:lpstr>
      <vt:lpstr>Tahoma</vt:lpstr>
      <vt:lpstr>Wingdings</vt:lpstr>
      <vt:lpstr>Office-tema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Jenny Dahlerus</dc:creator>
  <cp:lastModifiedBy>Björn Ahlsén</cp:lastModifiedBy>
  <cp:revision>10</cp:revision>
  <dcterms:created xsi:type="dcterms:W3CDTF">2023-11-28T09:35:29Z</dcterms:created>
  <dcterms:modified xsi:type="dcterms:W3CDTF">2025-03-14T20:12:15Z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0x01010002538DFFA08B84448C5F49C44F7B183E</vt:lpwstr>
  </property>
  <property fmtid="{D5CDD505-2E9C-101B-9397-08002B2CF9AE}" pid="3" name="MediaServiceImageTags">
    <vt:lpwstr/>
  </property>
</Properties>
</file>